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81" r:id="rId7"/>
    <p:sldId id="261" r:id="rId8"/>
    <p:sldId id="262" r:id="rId9"/>
    <p:sldId id="263" r:id="rId10"/>
    <p:sldId id="279" r:id="rId11"/>
    <p:sldId id="278"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0" r:id="rId27"/>
    <p:sldId id="282" r:id="rId28"/>
    <p:sldId id="283" r:id="rId29"/>
    <p:sldId id="288" r:id="rId30"/>
    <p:sldId id="289" r:id="rId31"/>
    <p:sldId id="290" r:id="rId32"/>
    <p:sldId id="284" r:id="rId33"/>
    <p:sldId id="287" r:id="rId34"/>
    <p:sldId id="285" r:id="rId35"/>
    <p:sldId id="28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196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5EB1E-5C5C-394C-8639-285A0AF26369}" type="datetimeFigureOut">
              <a:rPr lang="en-US" smtClean="0"/>
              <a:t>10/5/13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C6528F-49BE-9146-9499-2F5EBF65E500}" type="slidenum">
              <a:rPr lang="en-US" smtClean="0"/>
              <a:t>‹#›</a:t>
            </a:fld>
            <a:endParaRPr lang="en-US"/>
          </a:p>
        </p:txBody>
      </p:sp>
    </p:spTree>
    <p:extLst>
      <p:ext uri="{BB962C8B-B14F-4D97-AF65-F5344CB8AC3E}">
        <p14:creationId xmlns:p14="http://schemas.microsoft.com/office/powerpoint/2010/main" val="22105301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The amount of melt in the LVZ is too small</a:t>
            </a:r>
            <a:r>
              <a:rPr lang="en-US" baseline="0" dirty="0" smtClean="0"/>
              <a:t> to explain the </a:t>
            </a:r>
            <a:r>
              <a:rPr lang="en-US" baseline="0" dirty="0" err="1" smtClean="0"/>
              <a:t>wavespeed</a:t>
            </a:r>
            <a:r>
              <a:rPr lang="en-US" baseline="0" dirty="0" smtClean="0"/>
              <a:t> and the anisotropy (</a:t>
            </a:r>
            <a:r>
              <a:rPr lang="en-US" baseline="0" dirty="0" err="1" smtClean="0"/>
              <a:t>Hirschmann</a:t>
            </a:r>
            <a:r>
              <a:rPr lang="en-US" baseline="0" dirty="0" smtClean="0"/>
              <a:t>, 2010) unless the temperature is ~200 K in excess of MORB temperatures, about the same as required to explain Hawaiian </a:t>
            </a:r>
            <a:r>
              <a:rPr lang="en-US" baseline="0" dirty="0" err="1" smtClean="0"/>
              <a:t>tholeiites</a:t>
            </a:r>
            <a:r>
              <a:rPr lang="en-US" baseline="0" dirty="0" smtClean="0"/>
              <a:t>. This suggests that within-plate volcanoes are sampling ambient BL mantle, as suggested by Carlo </a:t>
            </a:r>
            <a:r>
              <a:rPr lang="en-US" baseline="0" dirty="0" err="1" smtClean="0"/>
              <a:t>Doglioni</a:t>
            </a:r>
            <a:r>
              <a:rPr lang="en-US" baseline="0" dirty="0" smtClean="0"/>
              <a:t> and others. </a:t>
            </a:r>
            <a:endParaRPr lang="en-US" dirty="0"/>
          </a:p>
        </p:txBody>
      </p:sp>
      <p:sp>
        <p:nvSpPr>
          <p:cNvPr id="4" name="Slide Number Placeholder 3"/>
          <p:cNvSpPr>
            <a:spLocks noGrp="1"/>
          </p:cNvSpPr>
          <p:nvPr>
            <p:ph type="sldNum" sz="quarter" idx="10"/>
          </p:nvPr>
        </p:nvSpPr>
        <p:spPr/>
        <p:txBody>
          <a:bodyPr/>
          <a:lstStyle/>
          <a:p>
            <a:pPr>
              <a:defRPr/>
            </a:pPr>
            <a:fld id="{409ADE73-1DAD-2346-90C1-D53504C32C96}" type="slidenum">
              <a:rPr lang="en-US" smtClean="0"/>
              <a:pPr>
                <a:defRPr/>
              </a:pPr>
              <a:t>2</a:t>
            </a:fld>
            <a:endParaRPr lang="en-US"/>
          </a:p>
        </p:txBody>
      </p:sp>
    </p:spTree>
    <p:extLst>
      <p:ext uri="{BB962C8B-B14F-4D97-AF65-F5344CB8AC3E}">
        <p14:creationId xmlns:p14="http://schemas.microsoft.com/office/powerpoint/2010/main" val="125725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Burke</a:t>
            </a:r>
            <a:endParaRPr lang="en-US" dirty="0"/>
          </a:p>
        </p:txBody>
      </p:sp>
      <p:sp>
        <p:nvSpPr>
          <p:cNvPr id="4" name="Slide Number Placeholder 3"/>
          <p:cNvSpPr>
            <a:spLocks noGrp="1"/>
          </p:cNvSpPr>
          <p:nvPr>
            <p:ph type="sldNum" sz="quarter" idx="10"/>
          </p:nvPr>
        </p:nvSpPr>
        <p:spPr/>
        <p:txBody>
          <a:bodyPr/>
          <a:lstStyle/>
          <a:p>
            <a:fld id="{12C6528F-49BE-9146-9499-2F5EBF65E500}" type="slidenum">
              <a:rPr lang="en-US" smtClean="0"/>
              <a:t>11</a:t>
            </a:fld>
            <a:endParaRPr lang="en-US"/>
          </a:p>
        </p:txBody>
      </p:sp>
    </p:spTree>
    <p:extLst>
      <p:ext uri="{BB962C8B-B14F-4D97-AF65-F5344CB8AC3E}">
        <p14:creationId xmlns:p14="http://schemas.microsoft.com/office/powerpoint/2010/main" val="308405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atin typeface="Calibri" charset="0"/>
              </a:rPr>
              <a:t>Geophys. J. Int. </a:t>
            </a:r>
            <a:r>
              <a:rPr lang="fr-FR" b="1">
                <a:latin typeface="Calibri" charset="0"/>
              </a:rPr>
              <a:t>(2010) doi: 10.1111/j.1365-246X.2010.04884.x</a:t>
            </a:r>
          </a:p>
          <a:p>
            <a:r>
              <a:rPr lang="fr-FR">
                <a:latin typeface="Calibri" charset="0"/>
              </a:rPr>
              <a:t>GJI Seismology</a:t>
            </a:r>
          </a:p>
          <a:p>
            <a:r>
              <a:rPr lang="fr-FR">
                <a:latin typeface="Calibri" charset="0"/>
              </a:rPr>
              <a:t>FIGURE 9</a:t>
            </a:r>
          </a:p>
          <a:p>
            <a:r>
              <a:rPr lang="fr-FR">
                <a:latin typeface="Calibri" charset="0"/>
              </a:rPr>
              <a:t>S40RTS: a degree-40 shear-velocity model for the mantle from new</a:t>
            </a:r>
          </a:p>
          <a:p>
            <a:r>
              <a:rPr lang="fr-FR">
                <a:latin typeface="Calibri" charset="0"/>
              </a:rPr>
              <a:t>Rayleigh wave dispersion, teleseismic traveltime and normal-mode</a:t>
            </a:r>
          </a:p>
          <a:p>
            <a:r>
              <a:rPr lang="fr-FR">
                <a:latin typeface="Calibri" charset="0"/>
              </a:rPr>
              <a:t>splitting function measurements</a:t>
            </a:r>
          </a:p>
          <a:p>
            <a:r>
              <a:rPr lang="fr-FR" b="1">
                <a:latin typeface="Calibri" charset="0"/>
              </a:rPr>
              <a:t>J. Ritsema,1 A. Deuss,2 H. J. van Heijst3 and J. H. Woodhouse3</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34897CF9-83C4-D64A-99CD-964A9BA48D2E}"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a:latin typeface="Calibri" charset="0"/>
              </a:rPr>
              <a:t>Silveira</a:t>
            </a:r>
            <a:r>
              <a:rPr lang="en-US" dirty="0">
                <a:latin typeface="Calibri" charset="0"/>
              </a:rPr>
              <a:t> and </a:t>
            </a:r>
            <a:r>
              <a:rPr lang="en-US" dirty="0" err="1">
                <a:latin typeface="Calibri" charset="0"/>
              </a:rPr>
              <a:t>Stutzmann</a:t>
            </a:r>
            <a:r>
              <a:rPr lang="en-US" dirty="0">
                <a:latin typeface="Calibri" charset="0"/>
              </a:rPr>
              <a:t> (2002) FIGURE 4</a:t>
            </a:r>
          </a:p>
        </p:txBody>
      </p:sp>
      <p:sp>
        <p:nvSpPr>
          <p:cNvPr id="4" name="Slide Number Placeholder 3"/>
          <p:cNvSpPr>
            <a:spLocks noGrp="1"/>
          </p:cNvSpPr>
          <p:nvPr>
            <p:ph type="sldNum" sz="quarter" idx="5"/>
          </p:nvPr>
        </p:nvSpPr>
        <p:spPr/>
        <p:txBody>
          <a:bodyPr/>
          <a:lstStyle/>
          <a:p>
            <a:pPr>
              <a:defRPr/>
            </a:pPr>
            <a:fld id="{EE492DF6-3EDE-9944-9C87-5F4A4CC8D6C3}"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Tats</a:t>
            </a:r>
            <a:endParaRPr lang="en-US" dirty="0"/>
          </a:p>
        </p:txBody>
      </p:sp>
      <p:sp>
        <p:nvSpPr>
          <p:cNvPr id="4" name="Slide Number Placeholder 3"/>
          <p:cNvSpPr>
            <a:spLocks noGrp="1"/>
          </p:cNvSpPr>
          <p:nvPr>
            <p:ph type="sldNum" sz="quarter" idx="10"/>
          </p:nvPr>
        </p:nvSpPr>
        <p:spPr/>
        <p:txBody>
          <a:bodyPr/>
          <a:lstStyle/>
          <a:p>
            <a:pPr>
              <a:defRPr/>
            </a:pPr>
            <a:fld id="{93163CEF-1F7E-A847-9F15-8907E75FA303}" type="slidenum">
              <a:rPr lang="en-US" smtClean="0"/>
              <a:pPr>
                <a:defRPr/>
              </a:pPr>
              <a:t>18</a:t>
            </a:fld>
            <a:endParaRPr lang="en-US"/>
          </a:p>
        </p:txBody>
      </p:sp>
    </p:spTree>
    <p:extLst>
      <p:ext uri="{BB962C8B-B14F-4D97-AF65-F5344CB8AC3E}">
        <p14:creationId xmlns:p14="http://schemas.microsoft.com/office/powerpoint/2010/main" val="1208273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The plate tectonic cycle</a:t>
            </a:r>
            <a:r>
              <a:rPr lang="en-US" baseline="0" dirty="0" smtClean="0"/>
              <a:t> in a </a:t>
            </a:r>
            <a:r>
              <a:rPr lang="en-US" dirty="0" smtClean="0"/>
              <a:t>mantle that is internally</a:t>
            </a:r>
            <a:r>
              <a:rPr lang="en-US" baseline="0" dirty="0" smtClean="0"/>
              <a:t> heated and cooling with time. Convection is composed of narrow </a:t>
            </a:r>
            <a:r>
              <a:rPr lang="en-US" baseline="0" dirty="0" err="1" smtClean="0"/>
              <a:t>downwellings</a:t>
            </a:r>
            <a:r>
              <a:rPr lang="en-US" baseline="0" dirty="0" smtClean="0"/>
              <a:t> and broad </a:t>
            </a:r>
            <a:r>
              <a:rPr lang="en-US" baseline="0" dirty="0" err="1" smtClean="0"/>
              <a:t>upwellings</a:t>
            </a:r>
            <a:r>
              <a:rPr lang="en-US" baseline="0" dirty="0" smtClean="0"/>
              <a:t>, the precise opposite of  Morgan’s &amp; Schilling’s assumptions and subsequent geochemical models.</a:t>
            </a:r>
          </a:p>
          <a:p>
            <a:r>
              <a:rPr lang="en-US" baseline="0" dirty="0" smtClean="0"/>
              <a:t>Region B is a sheared BL with a </a:t>
            </a:r>
            <a:r>
              <a:rPr lang="en-US" baseline="0" dirty="0" err="1" smtClean="0"/>
              <a:t>superadiabatic</a:t>
            </a:r>
            <a:r>
              <a:rPr lang="en-US" baseline="0" dirty="0" smtClean="0"/>
              <a:t> thermal gradient and decreasing seismic </a:t>
            </a:r>
            <a:r>
              <a:rPr lang="en-US" baseline="0" dirty="0" err="1" smtClean="0"/>
              <a:t>wavespeeds</a:t>
            </a:r>
            <a:r>
              <a:rPr lang="en-US" baseline="0" dirty="0" smtClean="0"/>
              <a:t>. Most of the underlying mantle has a </a:t>
            </a:r>
            <a:r>
              <a:rPr lang="en-US" baseline="0" dirty="0" err="1" smtClean="0"/>
              <a:t>subadiabatic</a:t>
            </a:r>
            <a:r>
              <a:rPr lang="en-US" baseline="0" dirty="0" smtClean="0"/>
              <a:t> gradient, giving  high positive </a:t>
            </a:r>
            <a:r>
              <a:rPr lang="en-US" baseline="0" dirty="0" err="1" smtClean="0"/>
              <a:t>wavespeed</a:t>
            </a:r>
            <a:r>
              <a:rPr lang="en-US" baseline="0" dirty="0" smtClean="0"/>
              <a:t> gradients. </a:t>
            </a:r>
            <a:r>
              <a:rPr lang="en-US" sz="1200" kern="1200" dirty="0" smtClean="0">
                <a:solidFill>
                  <a:schemeClr val="tx1"/>
                </a:solidFill>
                <a:effectLst/>
                <a:latin typeface="+mn-lt"/>
                <a:ea typeface="+mn-ea"/>
                <a:cs typeface="+mn-cs"/>
              </a:rPr>
              <a:t>Cold </a:t>
            </a:r>
            <a:r>
              <a:rPr lang="en-US" sz="1200" kern="1200" dirty="0" err="1" smtClean="0">
                <a:solidFill>
                  <a:schemeClr val="tx1"/>
                </a:solidFill>
                <a:effectLst/>
                <a:latin typeface="+mn-lt"/>
                <a:ea typeface="+mn-ea"/>
                <a:cs typeface="+mn-cs"/>
              </a:rPr>
              <a:t>upwellings</a:t>
            </a:r>
            <a:r>
              <a:rPr lang="en-US" sz="1200" kern="1200" dirty="0" smtClean="0">
                <a:solidFill>
                  <a:schemeClr val="tx1"/>
                </a:solidFill>
                <a:effectLst/>
                <a:latin typeface="+mn-lt"/>
                <a:ea typeface="+mn-ea"/>
                <a:cs typeface="+mn-cs"/>
              </a:rPr>
              <a:t>, triggered by spreading and </a:t>
            </a:r>
            <a:r>
              <a:rPr lang="en-US" sz="1200" kern="1200" dirty="0" err="1" smtClean="0">
                <a:solidFill>
                  <a:schemeClr val="tx1"/>
                </a:solidFill>
                <a:effectLst/>
                <a:latin typeface="+mn-lt"/>
                <a:ea typeface="+mn-ea"/>
                <a:cs typeface="+mn-cs"/>
              </a:rPr>
              <a:t>subduction</a:t>
            </a:r>
            <a:r>
              <a:rPr lang="en-US" sz="1200" kern="1200" dirty="0" smtClean="0">
                <a:solidFill>
                  <a:schemeClr val="tx1"/>
                </a:solidFill>
                <a:effectLst/>
                <a:latin typeface="+mn-lt"/>
                <a:ea typeface="+mn-ea"/>
                <a:cs typeface="+mn-cs"/>
              </a:rPr>
              <a:t>, can originate in the transition region because of the </a:t>
            </a:r>
            <a:r>
              <a:rPr lang="en-US" sz="1200" kern="1200" dirty="0" err="1" smtClean="0">
                <a:solidFill>
                  <a:schemeClr val="tx1"/>
                </a:solidFill>
                <a:effectLst/>
                <a:latin typeface="+mn-lt"/>
                <a:ea typeface="+mn-ea"/>
                <a:cs typeface="+mn-cs"/>
              </a:rPr>
              <a:t>subadiabatic</a:t>
            </a:r>
            <a:r>
              <a:rPr lang="en-US" sz="1200" kern="1200" dirty="0" smtClean="0">
                <a:solidFill>
                  <a:schemeClr val="tx1"/>
                </a:solidFill>
                <a:effectLst/>
                <a:latin typeface="+mn-lt"/>
                <a:ea typeface="+mn-ea"/>
                <a:cs typeface="+mn-cs"/>
              </a:rPr>
              <a:t> nature of the </a:t>
            </a:r>
            <a:r>
              <a:rPr lang="en-US" sz="1200" kern="1200" dirty="0" err="1" smtClean="0">
                <a:solidFill>
                  <a:schemeClr val="tx1"/>
                </a:solidFill>
                <a:effectLst/>
                <a:latin typeface="+mn-lt"/>
                <a:ea typeface="+mn-ea"/>
                <a:cs typeface="+mn-cs"/>
              </a:rPr>
              <a:t>geotherm</a:t>
            </a:r>
            <a:r>
              <a:rPr lang="en-US" sz="1200" kern="1200" dirty="0" smtClean="0">
                <a:solidFill>
                  <a:schemeClr val="tx1"/>
                </a:solidFill>
                <a:effectLst/>
                <a:latin typeface="+mn-lt"/>
                <a:ea typeface="+mn-ea"/>
                <a:cs typeface="+mn-cs"/>
              </a:rPr>
              <a:t> and the cooling effect of slab trapping by the 650-km discontinuity. </a:t>
            </a:r>
          </a:p>
          <a:p>
            <a:endParaRPr lang="en-US" dirty="0"/>
          </a:p>
        </p:txBody>
      </p:sp>
      <p:sp>
        <p:nvSpPr>
          <p:cNvPr id="4" name="Slide Number Placeholder 3"/>
          <p:cNvSpPr>
            <a:spLocks noGrp="1"/>
          </p:cNvSpPr>
          <p:nvPr>
            <p:ph type="sldNum" sz="quarter" idx="10"/>
          </p:nvPr>
        </p:nvSpPr>
        <p:spPr/>
        <p:txBody>
          <a:bodyPr/>
          <a:lstStyle/>
          <a:p>
            <a:pPr>
              <a:defRPr/>
            </a:pPr>
            <a:fld id="{409ADE73-1DAD-2346-90C1-D53504C32C96}" type="slidenum">
              <a:rPr lang="en-US" smtClean="0"/>
              <a:pPr>
                <a:defRPr/>
              </a:pPr>
              <a:t>21</a:t>
            </a:fld>
            <a:endParaRPr lang="en-US"/>
          </a:p>
        </p:txBody>
      </p:sp>
    </p:spTree>
    <p:extLst>
      <p:ext uri="{BB962C8B-B14F-4D97-AF65-F5344CB8AC3E}">
        <p14:creationId xmlns:p14="http://schemas.microsoft.com/office/powerpoint/2010/main" val="218581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8CF008-63E1-E24B-B67F-53DE129D26EB}" type="slidenum">
              <a:rPr lang="en-US" sz="1200"/>
              <a:pPr/>
              <a:t>24</a:t>
            </a:fld>
            <a:endParaRPr lang="en-US" sz="1200"/>
          </a:p>
        </p:txBody>
      </p:sp>
      <p:sp>
        <p:nvSpPr>
          <p:cNvPr id="391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1731" name="Rectangle 3"/>
          <p:cNvSpPr>
            <a:spLocks noGrp="1" noChangeArrowheads="1"/>
          </p:cNvSpPr>
          <p:nvPr>
            <p:ph type="body" idx="1"/>
          </p:nvPr>
        </p:nvSpPr>
        <p:spPr>
          <a:noFill/>
        </p:spPr>
        <p:txBody>
          <a:bodyPr/>
          <a:lstStyle/>
          <a:p>
            <a:pPr eaLnBrk="1" hangingPunct="1"/>
            <a:r>
              <a:rPr lang="en-US" dirty="0" smtClean="0"/>
              <a:t>There are about 8 hotspots that are remote from plate boundaries…or are not underlain by ridge-like LVAs.</a:t>
            </a:r>
          </a:p>
          <a:p>
            <a:pPr eaLnBrk="1" hangingPunct="1"/>
            <a:r>
              <a:rPr lang="en-US" dirty="0" smtClean="0"/>
              <a:t>At least 14 hotspots overlie mantle that is </a:t>
            </a:r>
            <a:r>
              <a:rPr lang="en-US" dirty="0" err="1" smtClean="0"/>
              <a:t>clasified</a:t>
            </a:r>
            <a:r>
              <a:rPr lang="en-US" dirty="0" smtClean="0"/>
              <a:t> as ‘ridge-like’ by </a:t>
            </a:r>
            <a:r>
              <a:rPr lang="en-US" dirty="0" err="1" smtClean="0"/>
              <a:t>Ritsema</a:t>
            </a:r>
            <a:r>
              <a:rPr lang="en-US" dirty="0" smtClean="0"/>
              <a:t> and Allen. These include some that are not technically on ridges</a:t>
            </a:r>
          </a:p>
          <a:p>
            <a:pPr eaLnBrk="1" hangingPunct="1"/>
            <a:r>
              <a:rPr lang="en-US" dirty="0" smtClean="0"/>
              <a:t>from</a:t>
            </a:r>
            <a:r>
              <a:rPr lang="en-US" baseline="0" dirty="0" smtClean="0"/>
              <a:t> a surface tectonic point of view. 4.33-4.4 km/s   1.6 % low, 4.23-4.4     -3.9 % low  about 9 outside…</a:t>
            </a:r>
          </a:p>
          <a:p>
            <a:r>
              <a:rPr lang="en-US" sz="1200" b="0" i="0" u="none" strike="noStrike" kern="1200" baseline="0" dirty="0" smtClean="0">
                <a:solidFill>
                  <a:schemeClr val="tx1"/>
                </a:solidFill>
                <a:latin typeface="+mn-lt"/>
                <a:ea typeface="+mn-ea"/>
                <a:cs typeface="+mn-cs"/>
              </a:rPr>
              <a:t>Furthermore, we identify an anomalous oceanic</a:t>
            </a:r>
          </a:p>
          <a:p>
            <a:r>
              <a:rPr lang="en-US" sz="1200" b="0" i="0" u="none" strike="noStrike" kern="1200" baseline="0" dirty="0" smtClean="0">
                <a:solidFill>
                  <a:schemeClr val="tx1"/>
                </a:solidFill>
                <a:latin typeface="+mn-lt"/>
                <a:ea typeface="+mn-ea"/>
                <a:cs typeface="+mn-cs"/>
              </a:rPr>
              <a:t>region characterized by slow shear wave speeds at depths below 150 km. Hotspots are found preferentially in</a:t>
            </a:r>
          </a:p>
          <a:p>
            <a:r>
              <a:rPr lang="en-US" sz="1200" b="0" i="0" u="none" strike="noStrike" kern="1200" baseline="0" dirty="0" smtClean="0">
                <a:solidFill>
                  <a:schemeClr val="tx1"/>
                </a:solidFill>
                <a:latin typeface="+mn-lt"/>
                <a:ea typeface="+mn-ea"/>
                <a:cs typeface="+mn-cs"/>
              </a:rPr>
              <a:t>the vicinity of this anomalous region. In the Pacific Ocean, where plate velocities are largest, these regions</a:t>
            </a:r>
          </a:p>
          <a:p>
            <a:r>
              <a:rPr lang="en-US" sz="1200" b="0" i="0" u="none" strike="noStrike" kern="1200" baseline="0" dirty="0" smtClean="0">
                <a:solidFill>
                  <a:schemeClr val="tx1"/>
                </a:solidFill>
                <a:latin typeface="+mn-lt"/>
                <a:ea typeface="+mn-ea"/>
                <a:cs typeface="+mn-cs"/>
              </a:rPr>
              <a:t>have elongated shapes that align with absolute plate motion, suggesting a relationship between the location</a:t>
            </a:r>
          </a:p>
          <a:p>
            <a:r>
              <a:rPr lang="en-US" sz="1200" b="0" i="0" u="none" strike="noStrike" kern="1200" baseline="0" dirty="0" smtClean="0">
                <a:solidFill>
                  <a:schemeClr val="tx1"/>
                </a:solidFill>
                <a:latin typeface="+mn-lt"/>
                <a:ea typeface="+mn-ea"/>
                <a:cs typeface="+mn-cs"/>
              </a:rPr>
              <a:t>of hotspots and small-scale convection in the oceanic upper mantle.</a:t>
            </a:r>
            <a:endParaRPr lang="en-US" baseline="0" dirty="0" smtClean="0"/>
          </a:p>
          <a:p>
            <a:pPr eaLnBrk="1" hangingPunct="1"/>
            <a:endParaRPr lang="en-US" baseline="0" dirty="0" smtClean="0"/>
          </a:p>
          <a:p>
            <a:pPr eaLnBrk="1" hangingPunct="1"/>
            <a:r>
              <a:rPr lang="en-US" sz="1200" b="0" i="0" u="none" strike="noStrike" kern="1200" baseline="0" dirty="0" smtClean="0">
                <a:solidFill>
                  <a:schemeClr val="tx1"/>
                </a:solidFill>
                <a:latin typeface="+mn-lt"/>
                <a:ea typeface="+mn-ea"/>
                <a:cs typeface="+mn-cs"/>
              </a:rPr>
              <a:t>V. </a:t>
            </a:r>
            <a:r>
              <a:rPr lang="en-US" sz="1200" b="0" i="0" u="none" strike="noStrike" kern="1200" baseline="0" dirty="0" err="1" smtClean="0">
                <a:solidFill>
                  <a:schemeClr val="tx1"/>
                </a:solidFill>
                <a:latin typeface="+mn-lt"/>
                <a:ea typeface="+mn-ea"/>
                <a:cs typeface="+mn-cs"/>
              </a:rPr>
              <a:t>Lekic</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Romanowicz</a:t>
            </a:r>
            <a:r>
              <a:rPr lang="en-US" sz="1200" b="0" i="0" u="none" strike="noStrike" kern="1200" baseline="0" dirty="0" smtClean="0">
                <a:solidFill>
                  <a:schemeClr val="tx1"/>
                </a:solidFill>
                <a:latin typeface="+mn-lt"/>
                <a:ea typeface="+mn-ea"/>
                <a:cs typeface="+mn-cs"/>
              </a:rPr>
              <a:t> / Earth and Planetary Science Letters 308 (2011) 151</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160</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Haase</a:t>
            </a:r>
            <a:endParaRPr lang="en-US" dirty="0"/>
          </a:p>
        </p:txBody>
      </p:sp>
      <p:sp>
        <p:nvSpPr>
          <p:cNvPr id="4" name="Slide Number Placeholder 3"/>
          <p:cNvSpPr>
            <a:spLocks noGrp="1"/>
          </p:cNvSpPr>
          <p:nvPr>
            <p:ph type="sldNum" sz="quarter" idx="10"/>
          </p:nvPr>
        </p:nvSpPr>
        <p:spPr/>
        <p:txBody>
          <a:bodyPr/>
          <a:lstStyle/>
          <a:p>
            <a:fld id="{12C6528F-49BE-9146-9499-2F5EBF65E500}" type="slidenum">
              <a:rPr lang="en-US" smtClean="0"/>
              <a:t>27</a:t>
            </a:fld>
            <a:endParaRPr lang="en-US"/>
          </a:p>
        </p:txBody>
      </p:sp>
    </p:spTree>
    <p:extLst>
      <p:ext uri="{BB962C8B-B14F-4D97-AF65-F5344CB8AC3E}">
        <p14:creationId xmlns:p14="http://schemas.microsoft.com/office/powerpoint/2010/main" val="3921242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Humphreys and </a:t>
            </a:r>
            <a:r>
              <a:rPr lang="en-US" dirty="0" err="1" smtClean="0"/>
              <a:t>Niu</a:t>
            </a:r>
            <a:endParaRPr lang="en-US" dirty="0" smtClean="0"/>
          </a:p>
          <a:p>
            <a:r>
              <a:rPr lang="en-US" dirty="0" smtClean="0"/>
              <a:t>MORB-like signature gone by 40 km thick plate </a:t>
            </a:r>
            <a:endParaRPr lang="en-US" dirty="0"/>
          </a:p>
        </p:txBody>
      </p:sp>
      <p:sp>
        <p:nvSpPr>
          <p:cNvPr id="4" name="Slide Number Placeholder 3"/>
          <p:cNvSpPr>
            <a:spLocks noGrp="1"/>
          </p:cNvSpPr>
          <p:nvPr>
            <p:ph type="sldNum" sz="quarter" idx="10"/>
          </p:nvPr>
        </p:nvSpPr>
        <p:spPr/>
        <p:txBody>
          <a:bodyPr/>
          <a:lstStyle/>
          <a:p>
            <a:fld id="{12C6528F-49BE-9146-9499-2F5EBF65E500}" type="slidenum">
              <a:rPr lang="en-US" smtClean="0"/>
              <a:t>28</a:t>
            </a:fld>
            <a:endParaRPr lang="en-US"/>
          </a:p>
        </p:txBody>
      </p:sp>
    </p:spTree>
    <p:extLst>
      <p:ext uri="{BB962C8B-B14F-4D97-AF65-F5344CB8AC3E}">
        <p14:creationId xmlns:p14="http://schemas.microsoft.com/office/powerpoint/2010/main" val="91413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mantle that is under oceanic crust that is younger than 30 Ma on average differs from that under older crust (geochemistry, isotopes, major elements, flattening, gravity-</a:t>
            </a:r>
            <a:r>
              <a:rPr lang="en-US" sz="1200" b="0" i="0" u="none" strike="noStrike" kern="1200" baseline="0" dirty="0" err="1" smtClean="0">
                <a:solidFill>
                  <a:schemeClr val="tx1"/>
                </a:solidFill>
                <a:latin typeface="+mn-lt"/>
                <a:ea typeface="+mn-ea"/>
                <a:cs typeface="+mn-cs"/>
              </a:rPr>
              <a:t>topo</a:t>
            </a:r>
            <a:r>
              <a:rPr lang="en-US" sz="1200" b="0" i="0" u="none" strike="noStrike" kern="1200" baseline="0" dirty="0" smtClean="0">
                <a:solidFill>
                  <a:schemeClr val="tx1"/>
                </a:solidFill>
                <a:latin typeface="+mn-lt"/>
                <a:ea typeface="+mn-ea"/>
                <a:cs typeface="+mn-cs"/>
              </a:rPr>
              <a:t> correlation…) and this is attributed to deep passive </a:t>
            </a:r>
            <a:r>
              <a:rPr lang="en-US" sz="1200" b="0" i="0" u="none" strike="noStrike" kern="1200" baseline="0" dirty="0" err="1" smtClean="0">
                <a:solidFill>
                  <a:schemeClr val="tx1"/>
                </a:solidFill>
                <a:latin typeface="+mn-lt"/>
                <a:ea typeface="+mn-ea"/>
                <a:cs typeface="+mn-cs"/>
              </a:rPr>
              <a:t>upwellings</a:t>
            </a:r>
            <a:r>
              <a:rPr lang="en-US" sz="1200" b="0" i="0" u="none" strike="noStrike" kern="1200" baseline="0" dirty="0" smtClean="0">
                <a:solidFill>
                  <a:schemeClr val="tx1"/>
                </a:solidFill>
                <a:latin typeface="+mn-lt"/>
                <a:ea typeface="+mn-ea"/>
                <a:cs typeface="+mn-cs"/>
              </a:rPr>
              <a:t>…The grey region is young ocean floor, on which all the data was used to evaluate the depth quartiles. For all the oceans apart from the Pacific, the threshold was chosen as 20 Ma. Because</a:t>
            </a:r>
          </a:p>
          <a:p>
            <a:r>
              <a:rPr lang="en-US" sz="1200" b="0" i="0" u="none" strike="noStrike" kern="1200" baseline="0" dirty="0" smtClean="0">
                <a:solidFill>
                  <a:schemeClr val="tx1"/>
                </a:solidFill>
                <a:latin typeface="+mn-lt"/>
                <a:ea typeface="+mn-ea"/>
                <a:cs typeface="+mn-cs"/>
              </a:rPr>
              <a:t>of the presence of a pronounced gravity low in the young Pacific, the origin of which is uncertain, and which is slightly negatively correlated with the residual topography, we chose the threshold as 30 Ma in the Pacific. In the Atlantic, the sediment correction was performed using a linear depth–density relationship.</a:t>
            </a:r>
          </a:p>
          <a:p>
            <a:r>
              <a:rPr lang="en-US" sz="1200" b="0" i="0" u="none" strike="noStrike" kern="1200" baseline="0" dirty="0" smtClean="0">
                <a:solidFill>
                  <a:schemeClr val="tx1"/>
                </a:solidFill>
                <a:latin typeface="+mn-lt"/>
                <a:ea typeface="+mn-ea"/>
                <a:cs typeface="+mn-cs"/>
              </a:rPr>
              <a:t>Note that the plate model curves do not follow </a:t>
            </a:r>
            <a:r>
              <a:rPr lang="en-US" sz="1200" b="0" i="0" u="none" strike="noStrike" kern="1200" baseline="0" dirty="0" err="1" smtClean="0">
                <a:solidFill>
                  <a:schemeClr val="tx1"/>
                </a:solidFill>
                <a:latin typeface="+mn-lt"/>
                <a:ea typeface="+mn-ea"/>
                <a:cs typeface="+mn-cs"/>
              </a:rPr>
              <a:t>a√t</a:t>
            </a:r>
            <a:r>
              <a:rPr lang="en-US" sz="1200" b="0" i="0" u="none" strike="noStrike" kern="1200" baseline="0" dirty="0" smtClean="0">
                <a:solidFill>
                  <a:schemeClr val="tx1"/>
                </a:solidFill>
                <a:latin typeface="+mn-lt"/>
                <a:ea typeface="+mn-ea"/>
                <a:cs typeface="+mn-cs"/>
              </a:rPr>
              <a:t> trend at very young ages, because the initial temperature under the ridge is not constant as a result of</a:t>
            </a:r>
          </a:p>
          <a:p>
            <a:r>
              <a:rPr lang="en-US" sz="1200" b="0" i="0" u="none" strike="noStrike" kern="1200" baseline="0" dirty="0" smtClean="0">
                <a:solidFill>
                  <a:schemeClr val="tx1"/>
                </a:solidFill>
                <a:latin typeface="+mn-lt"/>
                <a:ea typeface="+mn-ea"/>
                <a:cs typeface="+mn-cs"/>
              </a:rPr>
              <a:t>melting.</a:t>
            </a:r>
          </a:p>
          <a:p>
            <a:r>
              <a:rPr lang="en-US" sz="1200" b="0" i="0" u="none" strike="noStrike" kern="1200" baseline="0" dirty="0" smtClean="0">
                <a:solidFill>
                  <a:schemeClr val="tx1"/>
                </a:solidFill>
                <a:latin typeface="+mn-lt"/>
                <a:ea typeface="+mn-ea"/>
                <a:cs typeface="+mn-cs"/>
              </a:rPr>
              <a:t>The relationship between depth, age and gravity in the oceans</a:t>
            </a:r>
          </a:p>
          <a:p>
            <a:pPr marL="228600" indent="-228600">
              <a:buAutoNum type="alphaUcPeriod"/>
            </a:pPr>
            <a:r>
              <a:rPr lang="en-US" sz="1200" b="0" i="0" u="none" strike="noStrike" kern="1200" baseline="0" dirty="0" smtClean="0">
                <a:solidFill>
                  <a:schemeClr val="tx1"/>
                </a:solidFill>
                <a:latin typeface="+mn-lt"/>
                <a:ea typeface="+mn-ea"/>
                <a:cs typeface="+mn-cs"/>
              </a:rPr>
              <a:t>G. Crosby,1 D. McKenzie1 and J. G. Sclater2</a:t>
            </a:r>
          </a:p>
          <a:p>
            <a:pPr marL="228600" indent="-228600">
              <a:buAutoNum type="alphaUcPeriod"/>
            </a:pPr>
            <a:r>
              <a:rPr lang="en-US" sz="1200" b="0" i="0" u="none" strike="noStrike" kern="1200" baseline="0" dirty="0" err="1" smtClean="0">
                <a:solidFill>
                  <a:schemeClr val="tx1"/>
                </a:solidFill>
                <a:latin typeface="+mn-lt"/>
                <a:ea typeface="+mn-ea"/>
                <a:cs typeface="+mn-cs"/>
              </a:rPr>
              <a:t>Geophys</a:t>
            </a:r>
            <a:r>
              <a:rPr lang="en-US" sz="1200" b="0" i="0" u="none" strike="noStrike" kern="1200" baseline="0" dirty="0" smtClean="0">
                <a:solidFill>
                  <a:schemeClr val="tx1"/>
                </a:solidFill>
                <a:latin typeface="+mn-lt"/>
                <a:ea typeface="+mn-ea"/>
                <a:cs typeface="+mn-cs"/>
              </a:rPr>
              <a:t>. J. Int. </a:t>
            </a:r>
            <a:r>
              <a:rPr lang="en-US" sz="1200" b="1" i="0" u="none" strike="noStrike" kern="1200" baseline="0" dirty="0" smtClean="0">
                <a:solidFill>
                  <a:schemeClr val="tx1"/>
                </a:solidFill>
                <a:latin typeface="+mn-lt"/>
                <a:ea typeface="+mn-ea"/>
                <a:cs typeface="+mn-cs"/>
              </a:rPr>
              <a:t>(2006) </a:t>
            </a:r>
            <a:r>
              <a:rPr lang="en-US" sz="1200" b="0" i="0" u="none" strike="noStrike" kern="1200" baseline="0" dirty="0" smtClean="0">
                <a:solidFill>
                  <a:schemeClr val="tx1"/>
                </a:solidFill>
                <a:latin typeface="+mn-lt"/>
                <a:ea typeface="+mn-ea"/>
                <a:cs typeface="+mn-cs"/>
              </a:rPr>
              <a:t>166, </a:t>
            </a:r>
            <a:r>
              <a:rPr lang="en-US" sz="1200" b="1" i="0" u="none" strike="noStrike" kern="1200" baseline="0" dirty="0" smtClean="0">
                <a:solidFill>
                  <a:schemeClr val="tx1"/>
                </a:solidFill>
                <a:latin typeface="+mn-lt"/>
                <a:ea typeface="+mn-ea"/>
                <a:cs typeface="+mn-cs"/>
              </a:rPr>
              <a:t>553–573</a:t>
            </a:r>
            <a:endParaRPr lang="en-US" dirty="0"/>
          </a:p>
        </p:txBody>
      </p:sp>
      <p:sp>
        <p:nvSpPr>
          <p:cNvPr id="4" name="Slide Number Placeholder 3"/>
          <p:cNvSpPr>
            <a:spLocks noGrp="1"/>
          </p:cNvSpPr>
          <p:nvPr>
            <p:ph type="sldNum" sz="quarter" idx="10"/>
          </p:nvPr>
        </p:nvSpPr>
        <p:spPr/>
        <p:txBody>
          <a:bodyPr/>
          <a:lstStyle/>
          <a:p>
            <a:fld id="{12C6528F-49BE-9146-9499-2F5EBF65E500}" type="slidenum">
              <a:rPr lang="en-US" smtClean="0"/>
              <a:t>29</a:t>
            </a:fld>
            <a:endParaRPr lang="en-US"/>
          </a:p>
        </p:txBody>
      </p:sp>
    </p:spTree>
    <p:extLst>
      <p:ext uri="{BB962C8B-B14F-4D97-AF65-F5344CB8AC3E}">
        <p14:creationId xmlns:p14="http://schemas.microsoft.com/office/powerpoint/2010/main" val="2971511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normal seafloor cooling</a:t>
            </a:r>
            <a:r>
              <a:rPr lang="en-US" baseline="0" dirty="0" smtClean="0"/>
              <a:t> </a:t>
            </a:r>
            <a:r>
              <a:rPr lang="en-US" dirty="0" smtClean="0"/>
              <a:t>process and relations between gravity and bathymetry do not set in under the plate is older than about 20-30 </a:t>
            </a:r>
            <a:r>
              <a:rPr lang="en-US" dirty="0" err="1" smtClean="0"/>
              <a:t>Myr</a:t>
            </a:r>
            <a:r>
              <a:rPr lang="en-US" dirty="0" smtClean="0"/>
              <a:t> and this is also about the age that</a:t>
            </a:r>
          </a:p>
          <a:p>
            <a:r>
              <a:rPr lang="en-US" dirty="0" smtClean="0"/>
              <a:t>Non-MORB chemical</a:t>
            </a:r>
            <a:r>
              <a:rPr lang="en-US" baseline="0" dirty="0" smtClean="0"/>
              <a:t> signatures start to dominate over MORB signatures and that the LVA at 100 km depth starts to pinch out. We attribute this near-ridge  zone to the presence of </a:t>
            </a:r>
          </a:p>
          <a:p>
            <a:r>
              <a:rPr lang="en-US" baseline="0" dirty="0" smtClean="0"/>
              <a:t>the mainly passive ridge-feeding </a:t>
            </a:r>
            <a:r>
              <a:rPr lang="en-US" baseline="0" dirty="0" err="1" smtClean="0"/>
              <a:t>upwellings</a:t>
            </a:r>
            <a:r>
              <a:rPr lang="en-US" baseline="0" dirty="0" smtClean="0"/>
              <a:t> and the consequent along ridge flow. The boundary is fuzzy since there are also off-ridge </a:t>
            </a:r>
            <a:r>
              <a:rPr lang="en-US" baseline="0" dirty="0" err="1" smtClean="0"/>
              <a:t>upwellings</a:t>
            </a:r>
            <a:r>
              <a:rPr lang="en-US" baseline="0" dirty="0" smtClean="0"/>
              <a:t> that feed ridges laterally.</a:t>
            </a:r>
            <a:endParaRPr lang="en-US" dirty="0"/>
          </a:p>
        </p:txBody>
      </p:sp>
      <p:sp>
        <p:nvSpPr>
          <p:cNvPr id="4" name="Slide Number Placeholder 3"/>
          <p:cNvSpPr>
            <a:spLocks noGrp="1"/>
          </p:cNvSpPr>
          <p:nvPr>
            <p:ph type="sldNum" sz="quarter" idx="10"/>
          </p:nvPr>
        </p:nvSpPr>
        <p:spPr/>
        <p:txBody>
          <a:bodyPr/>
          <a:lstStyle/>
          <a:p>
            <a:fld id="{12C6528F-49BE-9146-9499-2F5EBF65E500}" type="slidenum">
              <a:rPr lang="en-US" smtClean="0"/>
              <a:t>30</a:t>
            </a:fld>
            <a:endParaRPr lang="en-US"/>
          </a:p>
        </p:txBody>
      </p:sp>
    </p:spTree>
    <p:extLst>
      <p:ext uri="{BB962C8B-B14F-4D97-AF65-F5344CB8AC3E}">
        <p14:creationId xmlns:p14="http://schemas.microsoft.com/office/powerpoint/2010/main" val="49330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Morgan and  Sleep (upper panel) have recently decoupled vertical plumes from surface hotspots by invoking long distance lateral flow</a:t>
            </a:r>
          </a:p>
          <a:p>
            <a:r>
              <a:rPr lang="en-US" dirty="0" smtClean="0"/>
              <a:t>of</a:t>
            </a:r>
            <a:r>
              <a:rPr lang="en-US" baseline="0" dirty="0" smtClean="0"/>
              <a:t> plum pudding mantle. In the plate and boundary layer models (lower panel), passive </a:t>
            </a:r>
            <a:r>
              <a:rPr lang="en-US" baseline="0" dirty="0" err="1" smtClean="0"/>
              <a:t>upwellings</a:t>
            </a:r>
            <a:r>
              <a:rPr lang="en-US" baseline="0" dirty="0" smtClean="0"/>
              <a:t> feed ridges directly or by along-ridge and lateral flow, below the boundary layer.</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3</a:t>
            </a:fld>
            <a:endParaRPr lang="en-US"/>
          </a:p>
        </p:txBody>
      </p:sp>
    </p:spTree>
    <p:extLst>
      <p:ext uri="{BB962C8B-B14F-4D97-AF65-F5344CB8AC3E}">
        <p14:creationId xmlns:p14="http://schemas.microsoft.com/office/powerpoint/2010/main" val="3568303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MORB-like gone by 50 km</a:t>
            </a:r>
            <a:endParaRPr lang="en-US" dirty="0"/>
          </a:p>
        </p:txBody>
      </p:sp>
      <p:sp>
        <p:nvSpPr>
          <p:cNvPr id="4" name="Slide Number Placeholder 3"/>
          <p:cNvSpPr>
            <a:spLocks noGrp="1"/>
          </p:cNvSpPr>
          <p:nvPr>
            <p:ph type="sldNum" sz="quarter" idx="10"/>
          </p:nvPr>
        </p:nvSpPr>
        <p:spPr/>
        <p:txBody>
          <a:bodyPr/>
          <a:lstStyle/>
          <a:p>
            <a:fld id="{12C6528F-49BE-9146-9499-2F5EBF65E500}" type="slidenum">
              <a:rPr lang="en-US" smtClean="0"/>
              <a:t>34</a:t>
            </a:fld>
            <a:endParaRPr lang="en-US"/>
          </a:p>
        </p:txBody>
      </p:sp>
    </p:spTree>
    <p:extLst>
      <p:ext uri="{BB962C8B-B14F-4D97-AF65-F5344CB8AC3E}">
        <p14:creationId xmlns:p14="http://schemas.microsoft.com/office/powerpoint/2010/main" val="46444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17. Some ridge segments are underlain by “feeders”</a:t>
            </a:r>
            <a:r>
              <a:rPr lang="en-US" sz="1200" baseline="0" dirty="0" smtClean="0"/>
              <a:t> </a:t>
            </a:r>
            <a:r>
              <a:rPr lang="en-US" sz="1200" dirty="0" smtClean="0"/>
              <a:t>that can be traced to &gt;400 km depth, particularly with anisotropy (upwelling fabric). The feeders, with no vertical exaggeration, are dome-like.</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4</a:t>
            </a:fld>
            <a:endParaRPr lang="en-US"/>
          </a:p>
        </p:txBody>
      </p:sp>
    </p:spTree>
    <p:extLst>
      <p:ext uri="{BB962C8B-B14F-4D97-AF65-F5344CB8AC3E}">
        <p14:creationId xmlns:p14="http://schemas.microsoft.com/office/powerpoint/2010/main" val="387193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Schematic</a:t>
            </a:r>
            <a:r>
              <a:rPr lang="en-US" baseline="0" dirty="0" smtClean="0"/>
              <a:t> model b</a:t>
            </a:r>
            <a:r>
              <a:rPr lang="en-US" dirty="0" smtClean="0"/>
              <a:t>ased</a:t>
            </a:r>
            <a:r>
              <a:rPr lang="en-US" baseline="0" dirty="0" smtClean="0"/>
              <a:t> on</a:t>
            </a:r>
            <a:r>
              <a:rPr lang="en-US" dirty="0" smtClean="0"/>
              <a:t> surface wave tomography (anisotropy &amp;</a:t>
            </a:r>
            <a:r>
              <a:rPr lang="en-US" baseline="0" dirty="0" smtClean="0"/>
              <a:t> </a:t>
            </a:r>
            <a:r>
              <a:rPr lang="en-US" dirty="0" smtClean="0"/>
              <a:t>wave speeds). On-ridge and</a:t>
            </a:r>
            <a:r>
              <a:rPr lang="en-US" baseline="0" dirty="0" smtClean="0"/>
              <a:t> off-ridge dome-like </a:t>
            </a:r>
            <a:r>
              <a:rPr lang="en-US" baseline="0" dirty="0" err="1" smtClean="0"/>
              <a:t>upwellings</a:t>
            </a:r>
            <a:r>
              <a:rPr lang="en-US" baseline="0" dirty="0" smtClean="0"/>
              <a:t> feed </a:t>
            </a:r>
            <a:r>
              <a:rPr lang="en-US" baseline="0" dirty="0" err="1" smtClean="0"/>
              <a:t>ridges.The</a:t>
            </a:r>
            <a:r>
              <a:rPr lang="en-US" baseline="0" dirty="0" smtClean="0"/>
              <a:t> long distance lateral sub-plate flow (Sleep) applies also to the feeding of ridges by passive </a:t>
            </a:r>
            <a:r>
              <a:rPr lang="en-US" baseline="0" dirty="0" err="1" smtClean="0"/>
              <a:t>upwellings</a:t>
            </a:r>
            <a:r>
              <a:rPr lang="en-US" baseline="0" dirty="0" smtClean="0"/>
              <a:t> (Vogt).</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5</a:t>
            </a:fld>
            <a:endParaRPr lang="en-US"/>
          </a:p>
        </p:txBody>
      </p:sp>
    </p:spTree>
    <p:extLst>
      <p:ext uri="{BB962C8B-B14F-4D97-AF65-F5344CB8AC3E}">
        <p14:creationId xmlns:p14="http://schemas.microsoft.com/office/powerpoint/2010/main" val="44388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Schematic</a:t>
            </a:r>
            <a:r>
              <a:rPr lang="en-US" baseline="0" dirty="0" smtClean="0"/>
              <a:t> model b</a:t>
            </a:r>
            <a:r>
              <a:rPr lang="en-US" dirty="0" smtClean="0"/>
              <a:t>ased</a:t>
            </a:r>
            <a:r>
              <a:rPr lang="en-US" baseline="0" dirty="0" smtClean="0"/>
              <a:t> on</a:t>
            </a:r>
            <a:r>
              <a:rPr lang="en-US" dirty="0" smtClean="0"/>
              <a:t> surface wave tomography (anisotropy &amp;</a:t>
            </a:r>
            <a:r>
              <a:rPr lang="en-US" baseline="0" dirty="0" smtClean="0"/>
              <a:t> </a:t>
            </a:r>
            <a:r>
              <a:rPr lang="en-US" dirty="0" smtClean="0"/>
              <a:t>wave speeds). On-ridge and</a:t>
            </a:r>
            <a:r>
              <a:rPr lang="en-US" baseline="0" dirty="0" smtClean="0"/>
              <a:t> off-ridge dome-like </a:t>
            </a:r>
            <a:r>
              <a:rPr lang="en-US" baseline="0" dirty="0" err="1" smtClean="0"/>
              <a:t>upwellings</a:t>
            </a:r>
            <a:r>
              <a:rPr lang="en-US" baseline="0" dirty="0" smtClean="0"/>
              <a:t> feed </a:t>
            </a:r>
            <a:r>
              <a:rPr lang="en-US" baseline="0" dirty="0" err="1" smtClean="0"/>
              <a:t>ridges.The</a:t>
            </a:r>
            <a:r>
              <a:rPr lang="en-US" baseline="0" dirty="0" smtClean="0"/>
              <a:t> long distance lateral sub-plate flow (Sleep) applies also to the feeding of ridges by passive </a:t>
            </a:r>
            <a:r>
              <a:rPr lang="en-US" baseline="0" dirty="0" err="1" smtClean="0"/>
              <a:t>upwellings</a:t>
            </a:r>
            <a:r>
              <a:rPr lang="en-US" baseline="0" dirty="0" smtClean="0"/>
              <a:t> (Vogt).</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6</a:t>
            </a:fld>
            <a:endParaRPr lang="en-US"/>
          </a:p>
        </p:txBody>
      </p:sp>
    </p:spTree>
    <p:extLst>
      <p:ext uri="{BB962C8B-B14F-4D97-AF65-F5344CB8AC3E}">
        <p14:creationId xmlns:p14="http://schemas.microsoft.com/office/powerpoint/2010/main" val="44388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(22). The transition zone feeds</a:t>
            </a:r>
            <a:r>
              <a:rPr lang="en-US" baseline="0" dirty="0" smtClean="0"/>
              <a:t> ridges. Cold slabs accumulate at 650 km, displacing older mantle upwards. (The geometry,  enriched over depleted but fertile, is the reverse of the WOOD’s HOLE</a:t>
            </a:r>
          </a:p>
          <a:p>
            <a:r>
              <a:rPr lang="en-US" baseline="0" dirty="0" smtClean="0"/>
              <a:t>(Schilling/Hart/</a:t>
            </a:r>
            <a:r>
              <a:rPr lang="en-US" baseline="0" dirty="0" err="1" smtClean="0"/>
              <a:t>Hauri</a:t>
            </a:r>
            <a:r>
              <a:rPr lang="en-US" baseline="0" dirty="0" smtClean="0"/>
              <a:t>/</a:t>
            </a:r>
            <a:r>
              <a:rPr lang="en-US" baseline="0" dirty="0" err="1" smtClean="0"/>
              <a:t>Hanan</a:t>
            </a:r>
            <a:r>
              <a:rPr lang="en-US" baseline="0" dirty="0" smtClean="0"/>
              <a:t>/Jackson) geochemical models). “Hotspots” are side effects of plate tectonics.</a:t>
            </a:r>
            <a:endParaRPr lang="en-US" dirty="0"/>
          </a:p>
        </p:txBody>
      </p:sp>
      <p:sp>
        <p:nvSpPr>
          <p:cNvPr id="4" name="Slide Number Placeholder 3"/>
          <p:cNvSpPr>
            <a:spLocks noGrp="1"/>
          </p:cNvSpPr>
          <p:nvPr>
            <p:ph type="sldNum" sz="quarter" idx="10"/>
          </p:nvPr>
        </p:nvSpPr>
        <p:spPr/>
        <p:txBody>
          <a:bodyPr/>
          <a:lstStyle/>
          <a:p>
            <a:fld id="{4AAC9E93-5B8C-794F-8453-A467500DF626}" type="slidenum">
              <a:rPr lang="en-US" smtClean="0"/>
              <a:t>7</a:t>
            </a:fld>
            <a:endParaRPr lang="en-US"/>
          </a:p>
        </p:txBody>
      </p:sp>
    </p:spTree>
    <p:extLst>
      <p:ext uri="{BB962C8B-B14F-4D97-AF65-F5344CB8AC3E}">
        <p14:creationId xmlns:p14="http://schemas.microsoft.com/office/powerpoint/2010/main" val="4234788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Map view of subplate mantle showing (in pink) along ridge flow and lateral flow from TZ upwellings</a:t>
            </a:r>
          </a:p>
        </p:txBody>
      </p:sp>
      <p:sp>
        <p:nvSpPr>
          <p:cNvPr id="4" name="Slide Number Placeholder 3"/>
          <p:cNvSpPr>
            <a:spLocks noGrp="1"/>
          </p:cNvSpPr>
          <p:nvPr>
            <p:ph type="sldNum" sz="quarter" idx="5"/>
          </p:nvPr>
        </p:nvSpPr>
        <p:spPr/>
        <p:txBody>
          <a:bodyPr/>
          <a:lstStyle/>
          <a:p>
            <a:pPr>
              <a:defRPr/>
            </a:pPr>
            <a:fld id="{590CFF35-4251-3B4E-8951-0AD954A7589B}"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latin typeface="Calibri" charset="0"/>
              </a:rPr>
              <a:t>Silveira</a:t>
            </a:r>
            <a:r>
              <a:rPr lang="en-US" dirty="0" smtClean="0">
                <a:latin typeface="Calibri" charset="0"/>
              </a:rPr>
              <a:t> and </a:t>
            </a:r>
            <a:r>
              <a:rPr lang="en-US" dirty="0" err="1" smtClean="0">
                <a:latin typeface="Calibri" charset="0"/>
              </a:rPr>
              <a:t>Stutzmann</a:t>
            </a:r>
            <a:r>
              <a:rPr lang="en-US" dirty="0" smtClean="0">
                <a:latin typeface="Calibri" charset="0"/>
              </a:rPr>
              <a:t> (2002) FIGURE 4</a:t>
            </a:r>
          </a:p>
          <a:p>
            <a:r>
              <a:rPr lang="en-US" dirty="0" smtClean="0">
                <a:latin typeface="Calibri" charset="0"/>
              </a:rPr>
              <a:t>Fig</a:t>
            </a:r>
            <a:r>
              <a:rPr lang="en-US" dirty="0">
                <a:latin typeface="Calibri" charset="0"/>
              </a:rPr>
              <a:t>. 3. S-wave velocity lateral variations with respect to the</a:t>
            </a:r>
          </a:p>
          <a:p>
            <a:r>
              <a:rPr lang="en-US" dirty="0">
                <a:latin typeface="Calibri" charset="0"/>
              </a:rPr>
              <a:t>average value written at the bottom on each plot for depths:</a:t>
            </a:r>
          </a:p>
          <a:p>
            <a:r>
              <a:rPr lang="en-US" dirty="0">
                <a:latin typeface="Calibri" charset="0"/>
              </a:rPr>
              <a:t>(a) 110 km; and (b) 210 km depth; (c) plate boundaries, hot</a:t>
            </a:r>
          </a:p>
          <a:p>
            <a:r>
              <a:rPr lang="en-US" dirty="0">
                <a:latin typeface="Calibri" charset="0"/>
              </a:rPr>
              <a:t>spot locations and some geological features-after </a:t>
            </a:r>
            <a:r>
              <a:rPr lang="en-US" dirty="0" err="1">
                <a:latin typeface="Calibri" charset="0"/>
              </a:rPr>
              <a:t>Crough</a:t>
            </a:r>
            <a:r>
              <a:rPr lang="en-US" dirty="0">
                <a:latin typeface="Calibri" charset="0"/>
              </a:rPr>
              <a:t> (1983).</a:t>
            </a:r>
          </a:p>
        </p:txBody>
      </p:sp>
      <p:sp>
        <p:nvSpPr>
          <p:cNvPr id="4" name="Slide Number Placeholder 3"/>
          <p:cNvSpPr>
            <a:spLocks noGrp="1"/>
          </p:cNvSpPr>
          <p:nvPr>
            <p:ph type="sldNum" sz="quarter" idx="5"/>
          </p:nvPr>
        </p:nvSpPr>
        <p:spPr/>
        <p:txBody>
          <a:bodyPr/>
          <a:lstStyle/>
          <a:p>
            <a:pPr>
              <a:defRPr/>
            </a:pPr>
            <a:fld id="{038A0B91-2B32-2F4E-AEFD-553A05534EC6}"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latin typeface="Calibri" charset="0"/>
              </a:rPr>
              <a:t>Silveira</a:t>
            </a:r>
            <a:r>
              <a:rPr lang="en-US" dirty="0" smtClean="0">
                <a:latin typeface="Calibri" charset="0"/>
              </a:rPr>
              <a:t> and </a:t>
            </a:r>
            <a:r>
              <a:rPr lang="en-US" dirty="0" err="1" smtClean="0">
                <a:latin typeface="Calibri" charset="0"/>
              </a:rPr>
              <a:t>Stutzmann</a:t>
            </a:r>
            <a:r>
              <a:rPr lang="en-US" dirty="0" smtClean="0">
                <a:latin typeface="Calibri" charset="0"/>
              </a:rPr>
              <a:t> (2002) FIGURE 4</a:t>
            </a:r>
          </a:p>
          <a:p>
            <a:r>
              <a:rPr lang="en-US" dirty="0" smtClean="0">
                <a:latin typeface="Calibri" charset="0"/>
              </a:rPr>
              <a:t>Fig</a:t>
            </a:r>
            <a:r>
              <a:rPr lang="en-US" dirty="0">
                <a:latin typeface="Calibri" charset="0"/>
              </a:rPr>
              <a:t>. 3. S-wave velocity lateral variations with respect to the</a:t>
            </a:r>
          </a:p>
          <a:p>
            <a:r>
              <a:rPr lang="en-US" dirty="0">
                <a:latin typeface="Calibri" charset="0"/>
              </a:rPr>
              <a:t>average value written at the bottom on each plot for depths:</a:t>
            </a:r>
          </a:p>
          <a:p>
            <a:r>
              <a:rPr lang="en-US" dirty="0">
                <a:latin typeface="Calibri" charset="0"/>
              </a:rPr>
              <a:t>(a) 110 km; and (b) 210 km depth; (c) plate boundaries, hot</a:t>
            </a:r>
          </a:p>
          <a:p>
            <a:r>
              <a:rPr lang="en-US" dirty="0">
                <a:latin typeface="Calibri" charset="0"/>
              </a:rPr>
              <a:t>spot locations and some geological features-after </a:t>
            </a:r>
            <a:r>
              <a:rPr lang="en-US" dirty="0" err="1">
                <a:latin typeface="Calibri" charset="0"/>
              </a:rPr>
              <a:t>Crough</a:t>
            </a:r>
            <a:r>
              <a:rPr lang="en-US" dirty="0">
                <a:latin typeface="Calibri" charset="0"/>
              </a:rPr>
              <a:t> (1983).</a:t>
            </a:r>
          </a:p>
        </p:txBody>
      </p:sp>
      <p:sp>
        <p:nvSpPr>
          <p:cNvPr id="4" name="Slide Number Placeholder 3"/>
          <p:cNvSpPr>
            <a:spLocks noGrp="1"/>
          </p:cNvSpPr>
          <p:nvPr>
            <p:ph type="sldNum" sz="quarter" idx="5"/>
          </p:nvPr>
        </p:nvSpPr>
        <p:spPr/>
        <p:txBody>
          <a:bodyPr/>
          <a:lstStyle/>
          <a:p>
            <a:pPr>
              <a:defRPr/>
            </a:pPr>
            <a:fld id="{038A0B91-2B32-2F4E-AEFD-553A05534EC6}"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132164-0D08-104A-8B1A-C7C75CE6CDC3}"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3FB03-7DF9-864A-9E14-EBCC5204B438}" type="slidenum">
              <a:rPr lang="en-US" smtClean="0"/>
              <a:t>‹#›</a:t>
            </a:fld>
            <a:endParaRPr lang="en-US"/>
          </a:p>
        </p:txBody>
      </p:sp>
    </p:spTree>
    <p:extLst>
      <p:ext uri="{BB962C8B-B14F-4D97-AF65-F5344CB8AC3E}">
        <p14:creationId xmlns:p14="http://schemas.microsoft.com/office/powerpoint/2010/main" val="211152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32164-0D08-104A-8B1A-C7C75CE6CDC3}"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3FB03-7DF9-864A-9E14-EBCC5204B438}" type="slidenum">
              <a:rPr lang="en-US" smtClean="0"/>
              <a:t>‹#›</a:t>
            </a:fld>
            <a:endParaRPr lang="en-US"/>
          </a:p>
        </p:txBody>
      </p:sp>
    </p:spTree>
    <p:extLst>
      <p:ext uri="{BB962C8B-B14F-4D97-AF65-F5344CB8AC3E}">
        <p14:creationId xmlns:p14="http://schemas.microsoft.com/office/powerpoint/2010/main" val="158786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32164-0D08-104A-8B1A-C7C75CE6CDC3}"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3FB03-7DF9-864A-9E14-EBCC5204B438}" type="slidenum">
              <a:rPr lang="en-US" smtClean="0"/>
              <a:t>‹#›</a:t>
            </a:fld>
            <a:endParaRPr lang="en-US"/>
          </a:p>
        </p:txBody>
      </p:sp>
    </p:spTree>
    <p:extLst>
      <p:ext uri="{BB962C8B-B14F-4D97-AF65-F5344CB8AC3E}">
        <p14:creationId xmlns:p14="http://schemas.microsoft.com/office/powerpoint/2010/main" val="4150728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2ECD453C-94FA-7547-A0A9-B354096E73C3}" type="slidenum">
              <a:rPr lang="en-US"/>
              <a:pPr>
                <a:defRPr/>
              </a:pPr>
              <a:t>‹#›</a:t>
            </a:fld>
            <a:endParaRPr lang="en-US"/>
          </a:p>
        </p:txBody>
      </p:sp>
    </p:spTree>
    <p:extLst>
      <p:ext uri="{BB962C8B-B14F-4D97-AF65-F5344CB8AC3E}">
        <p14:creationId xmlns:p14="http://schemas.microsoft.com/office/powerpoint/2010/main" val="410206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32164-0D08-104A-8B1A-C7C75CE6CDC3}"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3FB03-7DF9-864A-9E14-EBCC5204B438}" type="slidenum">
              <a:rPr lang="en-US" smtClean="0"/>
              <a:t>‹#›</a:t>
            </a:fld>
            <a:endParaRPr lang="en-US"/>
          </a:p>
        </p:txBody>
      </p:sp>
    </p:spTree>
    <p:extLst>
      <p:ext uri="{BB962C8B-B14F-4D97-AF65-F5344CB8AC3E}">
        <p14:creationId xmlns:p14="http://schemas.microsoft.com/office/powerpoint/2010/main" val="107862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32164-0D08-104A-8B1A-C7C75CE6CDC3}"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3FB03-7DF9-864A-9E14-EBCC5204B438}" type="slidenum">
              <a:rPr lang="en-US" smtClean="0"/>
              <a:t>‹#›</a:t>
            </a:fld>
            <a:endParaRPr lang="en-US"/>
          </a:p>
        </p:txBody>
      </p:sp>
    </p:spTree>
    <p:extLst>
      <p:ext uri="{BB962C8B-B14F-4D97-AF65-F5344CB8AC3E}">
        <p14:creationId xmlns:p14="http://schemas.microsoft.com/office/powerpoint/2010/main" val="119511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32164-0D08-104A-8B1A-C7C75CE6CDC3}" type="datetimeFigureOut">
              <a:rPr lang="en-US" smtClean="0"/>
              <a:t>10/5/13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3FB03-7DF9-864A-9E14-EBCC5204B438}" type="slidenum">
              <a:rPr lang="en-US" smtClean="0"/>
              <a:t>‹#›</a:t>
            </a:fld>
            <a:endParaRPr lang="en-US"/>
          </a:p>
        </p:txBody>
      </p:sp>
    </p:spTree>
    <p:extLst>
      <p:ext uri="{BB962C8B-B14F-4D97-AF65-F5344CB8AC3E}">
        <p14:creationId xmlns:p14="http://schemas.microsoft.com/office/powerpoint/2010/main" val="274248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132164-0D08-104A-8B1A-C7C75CE6CDC3}" type="datetimeFigureOut">
              <a:rPr lang="en-US" smtClean="0"/>
              <a:t>10/5/13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3FB03-7DF9-864A-9E14-EBCC5204B438}" type="slidenum">
              <a:rPr lang="en-US" smtClean="0"/>
              <a:t>‹#›</a:t>
            </a:fld>
            <a:endParaRPr lang="en-US"/>
          </a:p>
        </p:txBody>
      </p:sp>
    </p:spTree>
    <p:extLst>
      <p:ext uri="{BB962C8B-B14F-4D97-AF65-F5344CB8AC3E}">
        <p14:creationId xmlns:p14="http://schemas.microsoft.com/office/powerpoint/2010/main" val="406126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132164-0D08-104A-8B1A-C7C75CE6CDC3}" type="datetimeFigureOut">
              <a:rPr lang="en-US" smtClean="0"/>
              <a:t>10/5/13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3FB03-7DF9-864A-9E14-EBCC5204B438}" type="slidenum">
              <a:rPr lang="en-US" smtClean="0"/>
              <a:t>‹#›</a:t>
            </a:fld>
            <a:endParaRPr lang="en-US"/>
          </a:p>
        </p:txBody>
      </p:sp>
    </p:spTree>
    <p:extLst>
      <p:ext uri="{BB962C8B-B14F-4D97-AF65-F5344CB8AC3E}">
        <p14:creationId xmlns:p14="http://schemas.microsoft.com/office/powerpoint/2010/main" val="189929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32164-0D08-104A-8B1A-C7C75CE6CDC3}" type="datetimeFigureOut">
              <a:rPr lang="en-US" smtClean="0"/>
              <a:t>10/5/13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3FB03-7DF9-864A-9E14-EBCC5204B438}" type="slidenum">
              <a:rPr lang="en-US" smtClean="0"/>
              <a:t>‹#›</a:t>
            </a:fld>
            <a:endParaRPr lang="en-US"/>
          </a:p>
        </p:txBody>
      </p:sp>
    </p:spTree>
    <p:extLst>
      <p:ext uri="{BB962C8B-B14F-4D97-AF65-F5344CB8AC3E}">
        <p14:creationId xmlns:p14="http://schemas.microsoft.com/office/powerpoint/2010/main" val="56202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32164-0D08-104A-8B1A-C7C75CE6CDC3}" type="datetimeFigureOut">
              <a:rPr lang="en-US" smtClean="0"/>
              <a:t>10/5/13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3FB03-7DF9-864A-9E14-EBCC5204B438}" type="slidenum">
              <a:rPr lang="en-US" smtClean="0"/>
              <a:t>‹#›</a:t>
            </a:fld>
            <a:endParaRPr lang="en-US"/>
          </a:p>
        </p:txBody>
      </p:sp>
    </p:spTree>
    <p:extLst>
      <p:ext uri="{BB962C8B-B14F-4D97-AF65-F5344CB8AC3E}">
        <p14:creationId xmlns:p14="http://schemas.microsoft.com/office/powerpoint/2010/main" val="378296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32164-0D08-104A-8B1A-C7C75CE6CDC3}" type="datetimeFigureOut">
              <a:rPr lang="en-US" smtClean="0"/>
              <a:t>10/5/13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3FB03-7DF9-864A-9E14-EBCC5204B438}" type="slidenum">
              <a:rPr lang="en-US" smtClean="0"/>
              <a:t>‹#›</a:t>
            </a:fld>
            <a:endParaRPr lang="en-US"/>
          </a:p>
        </p:txBody>
      </p:sp>
    </p:spTree>
    <p:extLst>
      <p:ext uri="{BB962C8B-B14F-4D97-AF65-F5344CB8AC3E}">
        <p14:creationId xmlns:p14="http://schemas.microsoft.com/office/powerpoint/2010/main" val="3893903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32164-0D08-104A-8B1A-C7C75CE6CDC3}" type="datetimeFigureOut">
              <a:rPr lang="en-US" smtClean="0"/>
              <a:t>10/5/13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3FB03-7DF9-864A-9E14-EBCC5204B438}" type="slidenum">
              <a:rPr lang="en-US" smtClean="0"/>
              <a:t>‹#›</a:t>
            </a:fld>
            <a:endParaRPr lang="en-US"/>
          </a:p>
        </p:txBody>
      </p:sp>
    </p:spTree>
    <p:extLst>
      <p:ext uri="{BB962C8B-B14F-4D97-AF65-F5344CB8AC3E}">
        <p14:creationId xmlns:p14="http://schemas.microsoft.com/office/powerpoint/2010/main" val="4222835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7794" y="851388"/>
            <a:ext cx="6234299" cy="646331"/>
          </a:xfrm>
          <a:prstGeom prst="rect">
            <a:avLst/>
          </a:prstGeom>
          <a:noFill/>
        </p:spPr>
        <p:txBody>
          <a:bodyPr wrap="square" rtlCol="0">
            <a:spAutoFit/>
          </a:bodyPr>
          <a:lstStyle/>
          <a:p>
            <a:r>
              <a:rPr lang="en-US" dirty="0" smtClean="0"/>
              <a:t>Why do migrating TJs suddenly start erupting large volumes of MORB?</a:t>
            </a:r>
            <a:endParaRPr lang="en-US" dirty="0"/>
          </a:p>
        </p:txBody>
      </p:sp>
    </p:spTree>
    <p:extLst>
      <p:ext uri="{BB962C8B-B14F-4D97-AF65-F5344CB8AC3E}">
        <p14:creationId xmlns:p14="http://schemas.microsoft.com/office/powerpoint/2010/main" val="30879084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737" y="97997"/>
            <a:ext cx="30353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0827" y="97998"/>
            <a:ext cx="48387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6283934" y="3372204"/>
            <a:ext cx="2734666" cy="3301898"/>
          </a:xfrm>
          <a:prstGeom prst="rect">
            <a:avLst/>
          </a:prstGeom>
        </p:spPr>
      </p:pic>
      <p:sp>
        <p:nvSpPr>
          <p:cNvPr id="3" name="TextBox 2"/>
          <p:cNvSpPr txBox="1"/>
          <p:nvPr/>
        </p:nvSpPr>
        <p:spPr>
          <a:xfrm>
            <a:off x="383167" y="4642254"/>
            <a:ext cx="5506653" cy="1754327"/>
          </a:xfrm>
          <a:prstGeom prst="rect">
            <a:avLst/>
          </a:prstGeom>
          <a:noFill/>
        </p:spPr>
        <p:txBody>
          <a:bodyPr wrap="square" rtlCol="0">
            <a:spAutoFit/>
          </a:bodyPr>
          <a:lstStyle/>
          <a:p>
            <a:r>
              <a:rPr lang="en-US" dirty="0" smtClean="0"/>
              <a:t>More hotspots on the Atlantic and Nazca plates are concentrated along the edges of the upper mantle LVAs than along the edges of the lower mantle LLVSPs and the area occupied by the hotspots corresponds more closely to the area of the anomalies, meaning that there is a much lower probability of this occurring by chance. </a:t>
            </a:r>
            <a:endParaRPr lang="en-US" dirty="0"/>
          </a:p>
        </p:txBody>
      </p:sp>
    </p:spTree>
    <p:extLst>
      <p:ext uri="{BB962C8B-B14F-4D97-AF65-F5344CB8AC3E}">
        <p14:creationId xmlns:p14="http://schemas.microsoft.com/office/powerpoint/2010/main" val="316041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41600" y="1016000"/>
            <a:ext cx="3848100" cy="4826000"/>
          </a:xfrm>
          <a:prstGeom prst="rect">
            <a:avLst/>
          </a:prstGeom>
        </p:spPr>
      </p:pic>
    </p:spTree>
    <p:extLst>
      <p:ext uri="{BB962C8B-B14F-4D97-AF65-F5344CB8AC3E}">
        <p14:creationId xmlns:p14="http://schemas.microsoft.com/office/powerpoint/2010/main" val="41863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448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0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0"/>
            <a:ext cx="9144000" cy="5313405"/>
          </a:xfrm>
          <a:prstGeom prst="rect">
            <a:avLst/>
          </a:prstGeom>
        </p:spPr>
      </p:pic>
      <p:sp>
        <p:nvSpPr>
          <p:cNvPr id="3" name="Rectangle 2"/>
          <p:cNvSpPr/>
          <p:nvPr/>
        </p:nvSpPr>
        <p:spPr>
          <a:xfrm>
            <a:off x="4903623" y="2414368"/>
            <a:ext cx="867564" cy="148383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749221" y="2692517"/>
            <a:ext cx="867564" cy="1205681"/>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486419" y="3898198"/>
            <a:ext cx="4589137" cy="369332"/>
          </a:xfrm>
          <a:prstGeom prst="rect">
            <a:avLst/>
          </a:prstGeom>
          <a:solidFill>
            <a:schemeClr val="bg1"/>
          </a:solidFill>
        </p:spPr>
        <p:txBody>
          <a:bodyPr wrap="square" rtlCol="0">
            <a:spAutoFit/>
          </a:bodyPr>
          <a:lstStyle/>
          <a:p>
            <a:r>
              <a:rPr lang="en-US" dirty="0" smtClean="0"/>
              <a:t>MORB                                                        MORB</a:t>
            </a:r>
            <a:endParaRPr lang="en-US" dirty="0"/>
          </a:p>
        </p:txBody>
      </p:sp>
    </p:spTree>
    <p:extLst>
      <p:ext uri="{BB962C8B-B14F-4D97-AF65-F5344CB8AC3E}">
        <p14:creationId xmlns:p14="http://schemas.microsoft.com/office/powerpoint/2010/main" val="299226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3399" y="366600"/>
            <a:ext cx="7674338" cy="3265511"/>
          </a:xfrm>
          <a:prstGeom prst="rect">
            <a:avLst/>
          </a:prstGeom>
        </p:spPr>
      </p:pic>
      <p:pic>
        <p:nvPicPr>
          <p:cNvPr id="3" name="Picture 2"/>
          <p:cNvPicPr>
            <a:picLocks noChangeAspect="1"/>
          </p:cNvPicPr>
          <p:nvPr/>
        </p:nvPicPr>
        <p:blipFill>
          <a:blip r:embed="rId3"/>
          <a:stretch>
            <a:fillRect/>
          </a:stretch>
        </p:blipFill>
        <p:spPr>
          <a:xfrm>
            <a:off x="177520" y="3632111"/>
            <a:ext cx="8630217" cy="2390649"/>
          </a:xfrm>
          <a:prstGeom prst="rect">
            <a:avLst/>
          </a:prstGeom>
        </p:spPr>
      </p:pic>
    </p:spTree>
    <p:extLst>
      <p:ext uri="{BB962C8B-B14F-4D97-AF65-F5344CB8AC3E}">
        <p14:creationId xmlns:p14="http://schemas.microsoft.com/office/powerpoint/2010/main" val="249549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2400"/>
            <a:ext cx="914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950" y="5737225"/>
            <a:ext cx="86058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950" y="400050"/>
            <a:ext cx="8605838"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12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660400" y="838200"/>
            <a:ext cx="127000" cy="2235200"/>
          </a:xfrm>
          <a:prstGeom prst="snip1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Snip Single Corner Rectangle 2"/>
          <p:cNvSpPr/>
          <p:nvPr/>
        </p:nvSpPr>
        <p:spPr>
          <a:xfrm rot="16200000" flipH="1">
            <a:off x="1682750" y="-44450"/>
            <a:ext cx="165100" cy="1930400"/>
          </a:xfrm>
          <a:prstGeom prst="snip1Rect">
            <a:avLst/>
          </a:prstGeom>
          <a:solidFill>
            <a:srgbClr val="3366FF"/>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Snip Single Corner Rectangle 3"/>
          <p:cNvSpPr/>
          <p:nvPr/>
        </p:nvSpPr>
        <p:spPr>
          <a:xfrm rot="16200000" flipH="1">
            <a:off x="1822450" y="120650"/>
            <a:ext cx="165100" cy="1930400"/>
          </a:xfrm>
          <a:prstGeom prst="snip1Rect">
            <a:avLst/>
          </a:prstGeom>
          <a:solidFill>
            <a:srgbClr val="FF0000"/>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Snip Single Corner Rectangle 4"/>
          <p:cNvSpPr/>
          <p:nvPr/>
        </p:nvSpPr>
        <p:spPr>
          <a:xfrm rot="16200000" flipH="1">
            <a:off x="1974850" y="285750"/>
            <a:ext cx="165100" cy="1930400"/>
          </a:xfrm>
          <a:prstGeom prst="snip1Rect">
            <a:avLst/>
          </a:prstGeom>
          <a:solidFill>
            <a:srgbClr val="3366FF"/>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Snip Single Corner Rectangle 5"/>
          <p:cNvSpPr/>
          <p:nvPr/>
        </p:nvSpPr>
        <p:spPr>
          <a:xfrm>
            <a:off x="812800" y="990600"/>
            <a:ext cx="127000" cy="2082800"/>
          </a:xfrm>
          <a:prstGeom prst="snip1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Snip Single Corner Rectangle 6"/>
          <p:cNvSpPr/>
          <p:nvPr/>
        </p:nvSpPr>
        <p:spPr>
          <a:xfrm>
            <a:off x="965200" y="1143000"/>
            <a:ext cx="127000" cy="1930400"/>
          </a:xfrm>
          <a:prstGeom prst="snip1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ardrop 7"/>
          <p:cNvSpPr/>
          <p:nvPr/>
        </p:nvSpPr>
        <p:spPr>
          <a:xfrm rot="7807068">
            <a:off x="3496164" y="829595"/>
            <a:ext cx="1459092" cy="1584940"/>
          </a:xfrm>
          <a:prstGeom prst="teardrop">
            <a:avLst/>
          </a:prstGeom>
          <a:gradFill flip="none" rotWithShape="1">
            <a:gsLst>
              <a:gs pos="79000">
                <a:schemeClr val="accent1">
                  <a:tint val="100000"/>
                  <a:shade val="100000"/>
                  <a:satMod val="130000"/>
                </a:schemeClr>
              </a:gs>
              <a:gs pos="26000">
                <a:srgbClr val="FF0000"/>
              </a:gs>
            </a:gsLst>
            <a:path path="circle">
              <a:fillToRect t="100000" r="100000"/>
            </a:path>
            <a:tileRect l="-100000" b="-10000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5816600" y="838200"/>
            <a:ext cx="2616200" cy="2235200"/>
          </a:xfrm>
          <a:prstGeom prst="rect">
            <a:avLst/>
          </a:prstGeom>
          <a:gradFill>
            <a:gsLst>
              <a:gs pos="19000">
                <a:schemeClr val="accent1">
                  <a:tint val="100000"/>
                  <a:shade val="100000"/>
                  <a:satMod val="130000"/>
                </a:schemeClr>
              </a:gs>
              <a:gs pos="85000">
                <a:schemeClr val="accent1">
                  <a:tint val="50000"/>
                  <a:shade val="100000"/>
                  <a:satMod val="350000"/>
                </a:schemeClr>
              </a:gs>
              <a:gs pos="62000">
                <a:srgbClr val="FF0000"/>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Bent Arrow 14"/>
          <p:cNvSpPr/>
          <p:nvPr/>
        </p:nvSpPr>
        <p:spPr>
          <a:xfrm>
            <a:off x="1219200" y="1473200"/>
            <a:ext cx="762000" cy="901700"/>
          </a:xfrm>
          <a:prstGeom prst="ben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6" name="Bent Arrow 15"/>
          <p:cNvSpPr/>
          <p:nvPr/>
        </p:nvSpPr>
        <p:spPr>
          <a:xfrm flipV="1">
            <a:off x="5918200" y="1143000"/>
            <a:ext cx="711200" cy="1930400"/>
          </a:xfrm>
          <a:prstGeom prst="bentArrow">
            <a:avLst>
              <a:gd name="adj1" fmla="val 35714"/>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7" name="Up Arrow 16"/>
          <p:cNvSpPr/>
          <p:nvPr/>
        </p:nvSpPr>
        <p:spPr>
          <a:xfrm>
            <a:off x="4083050" y="1865313"/>
            <a:ext cx="495300" cy="111760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66" name="TextBox 17"/>
          <p:cNvSpPr txBox="1">
            <a:spLocks noChangeArrowheads="1"/>
          </p:cNvSpPr>
          <p:nvPr/>
        </p:nvSpPr>
        <p:spPr bwMode="auto">
          <a:xfrm>
            <a:off x="2197100" y="279400"/>
            <a:ext cx="424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008000"/>
                </a:solidFill>
                <a:latin typeface="American Typewriter" charset="0"/>
                <a:cs typeface="American Typewriter" charset="0"/>
              </a:rPr>
              <a:t>INVERTED GEOTHERMS</a:t>
            </a:r>
          </a:p>
        </p:txBody>
      </p:sp>
      <p:sp>
        <p:nvSpPr>
          <p:cNvPr id="23567" name="TextBox 18"/>
          <p:cNvSpPr txBox="1">
            <a:spLocks noChangeArrowheads="1"/>
          </p:cNvSpPr>
          <p:nvPr/>
        </p:nvSpPr>
        <p:spPr bwMode="auto">
          <a:xfrm>
            <a:off x="609600" y="3454400"/>
            <a:ext cx="241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BOUNDARY LAYERS TURNING HORIZONTAL,</a:t>
            </a:r>
          </a:p>
          <a:p>
            <a:pPr eaLnBrk="1" hangingPunct="1"/>
            <a:r>
              <a:rPr lang="en-US" sz="1800" dirty="0"/>
              <a:t>INSULATION</a:t>
            </a:r>
          </a:p>
        </p:txBody>
      </p:sp>
      <p:sp>
        <p:nvSpPr>
          <p:cNvPr id="23568" name="TextBox 19"/>
          <p:cNvSpPr txBox="1">
            <a:spLocks noChangeArrowheads="1"/>
          </p:cNvSpPr>
          <p:nvPr/>
        </p:nvSpPr>
        <p:spPr bwMode="auto">
          <a:xfrm>
            <a:off x="3530600" y="3606800"/>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HEATING WHILE RISING</a:t>
            </a:r>
          </a:p>
          <a:p>
            <a:pPr eaLnBrk="1" hangingPunct="1"/>
            <a:r>
              <a:rPr lang="en-US" sz="1800"/>
              <a:t>(Internal heating of passive upwellings)</a:t>
            </a:r>
          </a:p>
        </p:txBody>
      </p:sp>
      <p:sp>
        <p:nvSpPr>
          <p:cNvPr id="23569" name="TextBox 20"/>
          <p:cNvSpPr txBox="1">
            <a:spLocks noChangeArrowheads="1"/>
          </p:cNvSpPr>
          <p:nvPr/>
        </p:nvSpPr>
        <p:spPr bwMode="auto">
          <a:xfrm>
            <a:off x="6286500" y="3606800"/>
            <a:ext cx="223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SUBDUCTION &amp;</a:t>
            </a:r>
          </a:p>
          <a:p>
            <a:pPr eaLnBrk="1" hangingPunct="1"/>
            <a:r>
              <a:rPr lang="en-US" sz="1800" dirty="0"/>
              <a:t>SECULAR COOLING</a:t>
            </a:r>
          </a:p>
          <a:p>
            <a:pPr eaLnBrk="1" hangingPunct="1"/>
            <a:r>
              <a:rPr lang="en-US" sz="1800" dirty="0"/>
              <a:t>(cooling from below)</a:t>
            </a:r>
          </a:p>
        </p:txBody>
      </p:sp>
      <p:sp>
        <p:nvSpPr>
          <p:cNvPr id="23570" name="TextBox 21"/>
          <p:cNvSpPr txBox="1">
            <a:spLocks noChangeArrowheads="1"/>
          </p:cNvSpPr>
          <p:nvPr/>
        </p:nvSpPr>
        <p:spPr bwMode="auto">
          <a:xfrm>
            <a:off x="533400" y="4876800"/>
            <a:ext cx="82486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dirty="0" err="1">
                <a:solidFill>
                  <a:srgbClr val="FF0000"/>
                </a:solidFill>
              </a:rPr>
              <a:t>Subadiabaticity</a:t>
            </a:r>
            <a:r>
              <a:rPr lang="en-US" sz="3600" dirty="0">
                <a:solidFill>
                  <a:srgbClr val="008000"/>
                </a:solidFill>
              </a:rPr>
              <a:t> explains high gradients of seismic velocity below ~200-km depth &amp; </a:t>
            </a:r>
            <a:r>
              <a:rPr lang="en-US" sz="3600" dirty="0" smtClean="0">
                <a:solidFill>
                  <a:srgbClr val="008000"/>
                </a:solidFill>
              </a:rPr>
              <a:t>both MORB &amp; Hawaii temperatures</a:t>
            </a:r>
            <a:endParaRPr lang="en-US" sz="3600" dirty="0">
              <a:solidFill>
                <a:srgbClr val="008000"/>
              </a:solidFill>
            </a:endParaRPr>
          </a:p>
        </p:txBody>
      </p:sp>
      <p:sp>
        <p:nvSpPr>
          <p:cNvPr id="23571" name="TextBox 9"/>
          <p:cNvSpPr txBox="1">
            <a:spLocks noChangeArrowheads="1"/>
          </p:cNvSpPr>
          <p:nvPr/>
        </p:nvSpPr>
        <p:spPr bwMode="auto">
          <a:xfrm>
            <a:off x="8623300" y="279400"/>
            <a:ext cx="520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27</a:t>
            </a:r>
          </a:p>
        </p:txBody>
      </p:sp>
      <p:sp>
        <p:nvSpPr>
          <p:cNvPr id="10" name="TextBox 9"/>
          <p:cNvSpPr txBox="1"/>
          <p:nvPr/>
        </p:nvSpPr>
        <p:spPr>
          <a:xfrm>
            <a:off x="228600" y="4572000"/>
            <a:ext cx="2743200" cy="307777"/>
          </a:xfrm>
          <a:prstGeom prst="rect">
            <a:avLst/>
          </a:prstGeom>
          <a:noFill/>
        </p:spPr>
        <p:txBody>
          <a:bodyPr wrap="square" rtlCol="0">
            <a:spAutoFit/>
          </a:bodyPr>
          <a:lstStyle/>
          <a:p>
            <a:r>
              <a:rPr lang="en-US" sz="1400" dirty="0" err="1" smtClean="0"/>
              <a:t>Jeanloz</a:t>
            </a:r>
            <a:r>
              <a:rPr lang="en-US" sz="1400" dirty="0" smtClean="0"/>
              <a:t>, Morris, Butler, </a:t>
            </a:r>
            <a:r>
              <a:rPr lang="en-US" sz="1400" dirty="0" err="1" smtClean="0"/>
              <a:t>Sinha</a:t>
            </a:r>
            <a:endParaRPr lang="en-US" sz="1400" dirty="0"/>
          </a:p>
        </p:txBody>
      </p:sp>
      <p:sp>
        <p:nvSpPr>
          <p:cNvPr id="11" name="TextBox 10"/>
          <p:cNvSpPr txBox="1"/>
          <p:nvPr/>
        </p:nvSpPr>
        <p:spPr>
          <a:xfrm>
            <a:off x="7086600" y="2667000"/>
            <a:ext cx="838200" cy="369332"/>
          </a:xfrm>
          <a:prstGeom prst="rect">
            <a:avLst/>
          </a:prstGeom>
          <a:noFill/>
        </p:spPr>
        <p:txBody>
          <a:bodyPr wrap="square" rtlCol="0">
            <a:spAutoFit/>
          </a:bodyPr>
          <a:lstStyle/>
          <a:p>
            <a:r>
              <a:rPr lang="en-US" dirty="0" smtClean="0">
                <a:solidFill>
                  <a:schemeClr val="bg1"/>
                </a:solidFill>
              </a:rPr>
              <a:t>MORB</a:t>
            </a:r>
            <a:endParaRPr lang="en-US" dirty="0">
              <a:solidFill>
                <a:schemeClr val="bg1"/>
              </a:solidFill>
            </a:endParaRPr>
          </a:p>
        </p:txBody>
      </p:sp>
      <p:sp>
        <p:nvSpPr>
          <p:cNvPr id="12" name="TextBox 11"/>
          <p:cNvSpPr txBox="1"/>
          <p:nvPr/>
        </p:nvSpPr>
        <p:spPr>
          <a:xfrm>
            <a:off x="7010400" y="1676400"/>
            <a:ext cx="914400" cy="381000"/>
          </a:xfrm>
          <a:prstGeom prst="rect">
            <a:avLst/>
          </a:prstGeom>
          <a:noFill/>
        </p:spPr>
        <p:txBody>
          <a:bodyPr wrap="square" rtlCol="0">
            <a:spAutoFit/>
          </a:bodyPr>
          <a:lstStyle/>
          <a:p>
            <a:r>
              <a:rPr lang="en-US" dirty="0" smtClean="0">
                <a:solidFill>
                  <a:schemeClr val="bg1"/>
                </a:solidFill>
              </a:rPr>
              <a:t>HAWAII</a:t>
            </a:r>
            <a:endParaRPr lang="en-US" dirty="0">
              <a:solidFill>
                <a:schemeClr val="bg1"/>
              </a:solidFill>
            </a:endParaRPr>
          </a:p>
        </p:txBody>
      </p:sp>
    </p:spTree>
    <p:extLst>
      <p:ext uri="{BB962C8B-B14F-4D97-AF65-F5344CB8AC3E}">
        <p14:creationId xmlns:p14="http://schemas.microsoft.com/office/powerpoint/2010/main" val="10915266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0" y="850900"/>
            <a:ext cx="3009900" cy="1866900"/>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p:nvSpPr>
        <p:spPr>
          <a:xfrm>
            <a:off x="584200" y="2400300"/>
            <a:ext cx="3009900" cy="3175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Up Arrow 3"/>
          <p:cNvSpPr/>
          <p:nvPr/>
        </p:nvSpPr>
        <p:spPr>
          <a:xfrm>
            <a:off x="2159000" y="1066800"/>
            <a:ext cx="495300" cy="133350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loud 4"/>
          <p:cNvSpPr/>
          <p:nvPr/>
        </p:nvSpPr>
        <p:spPr>
          <a:xfrm>
            <a:off x="825500" y="1231900"/>
            <a:ext cx="1333500" cy="927100"/>
          </a:xfrm>
          <a:prstGeom prst="clou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Cloud 5"/>
          <p:cNvSpPr/>
          <p:nvPr/>
        </p:nvSpPr>
        <p:spPr>
          <a:xfrm>
            <a:off x="2654300" y="1231900"/>
            <a:ext cx="939800" cy="927100"/>
          </a:xfrm>
          <a:prstGeom prst="clou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Down Arrow 6"/>
          <p:cNvSpPr/>
          <p:nvPr/>
        </p:nvSpPr>
        <p:spPr>
          <a:xfrm>
            <a:off x="965200" y="1485900"/>
            <a:ext cx="1041400" cy="2921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Down Arrow 7"/>
          <p:cNvSpPr/>
          <p:nvPr/>
        </p:nvSpPr>
        <p:spPr>
          <a:xfrm>
            <a:off x="2654300" y="1631950"/>
            <a:ext cx="1041400" cy="2921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1473200" y="850900"/>
            <a:ext cx="2120900" cy="2159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84200" y="850900"/>
            <a:ext cx="711200" cy="2159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4495800" y="850900"/>
            <a:ext cx="3086100" cy="1866900"/>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4495800" y="2400300"/>
            <a:ext cx="3086100" cy="3175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4495800" y="876300"/>
            <a:ext cx="1282700" cy="3175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5943600" y="876300"/>
            <a:ext cx="1638300" cy="3175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Down Arrow 14"/>
          <p:cNvSpPr/>
          <p:nvPr/>
        </p:nvSpPr>
        <p:spPr>
          <a:xfrm>
            <a:off x="4813300" y="1193800"/>
            <a:ext cx="469900" cy="1346200"/>
          </a:xfrm>
          <a:prstGeom prst="downArrow">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Cloud 15"/>
          <p:cNvSpPr/>
          <p:nvPr/>
        </p:nvSpPr>
        <p:spPr>
          <a:xfrm>
            <a:off x="5613400" y="1397000"/>
            <a:ext cx="1701800" cy="1003300"/>
          </a:xfrm>
          <a:prstGeom prst="clou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Bent-Up Arrow 16"/>
          <p:cNvSpPr/>
          <p:nvPr/>
        </p:nvSpPr>
        <p:spPr>
          <a:xfrm>
            <a:off x="5778500" y="2070100"/>
            <a:ext cx="774700" cy="469900"/>
          </a:xfrm>
          <a:prstGeom prst="ben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93" name="TextBox 17"/>
          <p:cNvSpPr txBox="1">
            <a:spLocks noChangeArrowheads="1"/>
          </p:cNvSpPr>
          <p:nvPr/>
        </p:nvSpPr>
        <p:spPr bwMode="auto">
          <a:xfrm>
            <a:off x="228600" y="2933700"/>
            <a:ext cx="43434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t>Heated from the core (standard or </a:t>
            </a:r>
            <a:r>
              <a:rPr lang="en-US" dirty="0" smtClean="0"/>
              <a:t>canonical models, </a:t>
            </a:r>
            <a:r>
              <a:rPr lang="en-US" dirty="0"/>
              <a:t>CIDER </a:t>
            </a:r>
            <a:r>
              <a:rPr lang="en-US" dirty="0" smtClean="0"/>
              <a:t>bottom up anchor model</a:t>
            </a:r>
            <a:r>
              <a:rPr lang="en-US" dirty="0"/>
              <a:t>)</a:t>
            </a:r>
          </a:p>
        </p:txBody>
      </p:sp>
      <p:sp>
        <p:nvSpPr>
          <p:cNvPr id="24594" name="TextBox 18"/>
          <p:cNvSpPr txBox="1">
            <a:spLocks noChangeArrowheads="1"/>
          </p:cNvSpPr>
          <p:nvPr/>
        </p:nvSpPr>
        <p:spPr bwMode="auto">
          <a:xfrm>
            <a:off x="5334000" y="2286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a:solidFill>
                  <a:srgbClr val="008000"/>
                </a:solidFill>
              </a:rPr>
              <a:t>Cooled from above</a:t>
            </a:r>
          </a:p>
        </p:txBody>
      </p:sp>
      <p:sp>
        <p:nvSpPr>
          <p:cNvPr id="24595" name="TextBox 19"/>
          <p:cNvSpPr txBox="1">
            <a:spLocks noChangeArrowheads="1"/>
          </p:cNvSpPr>
          <p:nvPr/>
        </p:nvSpPr>
        <p:spPr bwMode="auto">
          <a:xfrm>
            <a:off x="4902200" y="2830513"/>
            <a:ext cx="208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008000"/>
                </a:solidFill>
              </a:rPr>
              <a:t>…and below</a:t>
            </a:r>
          </a:p>
        </p:txBody>
      </p:sp>
      <p:sp>
        <p:nvSpPr>
          <p:cNvPr id="24596" name="TextBox 20"/>
          <p:cNvSpPr txBox="1">
            <a:spLocks noChangeArrowheads="1"/>
          </p:cNvSpPr>
          <p:nvPr/>
        </p:nvSpPr>
        <p:spPr bwMode="auto">
          <a:xfrm rot="-5400000">
            <a:off x="4610894" y="1669256"/>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FFFF00"/>
                </a:solidFill>
              </a:rPr>
              <a:t>slabs</a:t>
            </a:r>
          </a:p>
        </p:txBody>
      </p:sp>
      <p:sp>
        <p:nvSpPr>
          <p:cNvPr id="24" name="Left-Right Arrow 23"/>
          <p:cNvSpPr/>
          <p:nvPr/>
        </p:nvSpPr>
        <p:spPr>
          <a:xfrm>
            <a:off x="5575300" y="901700"/>
            <a:ext cx="558800" cy="2921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Straight Arrow Connector 25"/>
          <p:cNvCxnSpPr/>
          <p:nvPr/>
        </p:nvCxnSpPr>
        <p:spPr>
          <a:xfrm>
            <a:off x="7772400" y="850900"/>
            <a:ext cx="0" cy="1866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4599" name="TextBox 26"/>
          <p:cNvSpPr txBox="1">
            <a:spLocks noChangeArrowheads="1"/>
          </p:cNvSpPr>
          <p:nvPr/>
        </p:nvSpPr>
        <p:spPr bwMode="auto">
          <a:xfrm rot="-5400000">
            <a:off x="7322344" y="1421606"/>
            <a:ext cx="127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650 km</a:t>
            </a:r>
          </a:p>
        </p:txBody>
      </p:sp>
      <p:sp>
        <p:nvSpPr>
          <p:cNvPr id="24600" name="TextBox 27"/>
          <p:cNvSpPr txBox="1">
            <a:spLocks noChangeArrowheads="1"/>
          </p:cNvSpPr>
          <p:nvPr/>
        </p:nvSpPr>
        <p:spPr bwMode="auto">
          <a:xfrm rot="-5400000">
            <a:off x="-267493" y="1453356"/>
            <a:ext cx="133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2898 km</a:t>
            </a:r>
          </a:p>
        </p:txBody>
      </p:sp>
      <p:sp>
        <p:nvSpPr>
          <p:cNvPr id="24601" name="TextBox 29"/>
          <p:cNvSpPr txBox="1">
            <a:spLocks noChangeArrowheads="1"/>
          </p:cNvSpPr>
          <p:nvPr/>
        </p:nvSpPr>
        <p:spPr bwMode="auto">
          <a:xfrm>
            <a:off x="4692650" y="3103563"/>
            <a:ext cx="372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solidFill>
                  <a:srgbClr val="008000"/>
                </a:solidFill>
              </a:rPr>
              <a:t>plus thermal overshoot, </a:t>
            </a:r>
            <a:r>
              <a:rPr lang="en-US" dirty="0" err="1">
                <a:solidFill>
                  <a:srgbClr val="FF0000"/>
                </a:solidFill>
              </a:rPr>
              <a:t>subadiabaticity</a:t>
            </a:r>
            <a:r>
              <a:rPr lang="en-US" dirty="0">
                <a:solidFill>
                  <a:srgbClr val="008000"/>
                </a:solidFill>
              </a:rPr>
              <a:t>…</a:t>
            </a:r>
          </a:p>
        </p:txBody>
      </p:sp>
      <p:sp>
        <p:nvSpPr>
          <p:cNvPr id="24602" name="TextBox 30"/>
          <p:cNvSpPr txBox="1">
            <a:spLocks noChangeArrowheads="1"/>
          </p:cNvSpPr>
          <p:nvPr/>
        </p:nvSpPr>
        <p:spPr bwMode="auto">
          <a:xfrm>
            <a:off x="128588" y="82550"/>
            <a:ext cx="4976812"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a:latin typeface="Cambria" charset="0"/>
                <a:cs typeface="Cambria" charset="0"/>
              </a:rPr>
              <a:t>Boundary layer convection</a:t>
            </a:r>
          </a:p>
        </p:txBody>
      </p:sp>
      <p:sp>
        <p:nvSpPr>
          <p:cNvPr id="22" name="Cube 21"/>
          <p:cNvSpPr/>
          <p:nvPr/>
        </p:nvSpPr>
        <p:spPr>
          <a:xfrm>
            <a:off x="584200" y="241300"/>
            <a:ext cx="3692525" cy="2692400"/>
          </a:xfrm>
          <a:prstGeom prst="cub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3152775" y="4179888"/>
            <a:ext cx="3832225" cy="17748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Freeform 28"/>
          <p:cNvSpPr/>
          <p:nvPr/>
        </p:nvSpPr>
        <p:spPr>
          <a:xfrm>
            <a:off x="2987675" y="5205413"/>
            <a:ext cx="4086225" cy="757237"/>
          </a:xfrm>
          <a:custGeom>
            <a:avLst/>
            <a:gdLst>
              <a:gd name="connsiteX0" fmla="*/ 271558 w 4086805"/>
              <a:gd name="connsiteY0" fmla="*/ 473505 h 757545"/>
              <a:gd name="connsiteX1" fmla="*/ 918497 w 4086805"/>
              <a:gd name="connsiteY1" fmla="*/ 485486 h 757545"/>
              <a:gd name="connsiteX2" fmla="*/ 1325829 w 4086805"/>
              <a:gd name="connsiteY2" fmla="*/ 221890 h 757545"/>
              <a:gd name="connsiteX3" fmla="*/ 1757121 w 4086805"/>
              <a:gd name="connsiteY3" fmla="*/ 30183 h 757545"/>
              <a:gd name="connsiteX4" fmla="*/ 2164453 w 4086805"/>
              <a:gd name="connsiteY4" fmla="*/ 18202 h 757545"/>
              <a:gd name="connsiteX5" fmla="*/ 2523864 w 4086805"/>
              <a:gd name="connsiteY5" fmla="*/ 18202 h 757545"/>
              <a:gd name="connsiteX6" fmla="*/ 2967137 w 4086805"/>
              <a:gd name="connsiteY6" fmla="*/ 257835 h 757545"/>
              <a:gd name="connsiteX7" fmla="*/ 3050999 w 4086805"/>
              <a:gd name="connsiteY7" fmla="*/ 461523 h 757545"/>
              <a:gd name="connsiteX8" fmla="*/ 3122881 w 4086805"/>
              <a:gd name="connsiteY8" fmla="*/ 521431 h 757545"/>
              <a:gd name="connsiteX9" fmla="*/ 3805761 w 4086805"/>
              <a:gd name="connsiteY9" fmla="*/ 569358 h 757545"/>
              <a:gd name="connsiteX10" fmla="*/ 3793781 w 4086805"/>
              <a:gd name="connsiteY10" fmla="*/ 749083 h 757545"/>
              <a:gd name="connsiteX11" fmla="*/ 259578 w 4086805"/>
              <a:gd name="connsiteY11" fmla="*/ 713138 h 757545"/>
              <a:gd name="connsiteX12" fmla="*/ 283539 w 4086805"/>
              <a:gd name="connsiteY12" fmla="*/ 713138 h 757545"/>
              <a:gd name="connsiteX13" fmla="*/ 415323 w 4086805"/>
              <a:gd name="connsiteY13" fmla="*/ 737101 h 757545"/>
              <a:gd name="connsiteX14" fmla="*/ 259578 w 4086805"/>
              <a:gd name="connsiteY14" fmla="*/ 737101 h 757545"/>
              <a:gd name="connsiteX15" fmla="*/ 271558 w 4086805"/>
              <a:gd name="connsiteY15" fmla="*/ 473505 h 7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6805" h="757545">
                <a:moveTo>
                  <a:pt x="271558" y="473505"/>
                </a:moveTo>
                <a:cubicBezTo>
                  <a:pt x="381378" y="431569"/>
                  <a:pt x="742785" y="527422"/>
                  <a:pt x="918497" y="485486"/>
                </a:cubicBezTo>
                <a:cubicBezTo>
                  <a:pt x="1094209" y="443550"/>
                  <a:pt x="1186058" y="297774"/>
                  <a:pt x="1325829" y="221890"/>
                </a:cubicBezTo>
                <a:cubicBezTo>
                  <a:pt x="1465600" y="146006"/>
                  <a:pt x="1617350" y="64131"/>
                  <a:pt x="1757121" y="30183"/>
                </a:cubicBezTo>
                <a:cubicBezTo>
                  <a:pt x="1896892" y="-3765"/>
                  <a:pt x="2036663" y="20199"/>
                  <a:pt x="2164453" y="18202"/>
                </a:cubicBezTo>
                <a:cubicBezTo>
                  <a:pt x="2292243" y="16205"/>
                  <a:pt x="2390083" y="-21737"/>
                  <a:pt x="2523864" y="18202"/>
                </a:cubicBezTo>
                <a:cubicBezTo>
                  <a:pt x="2657645" y="58141"/>
                  <a:pt x="2879281" y="183948"/>
                  <a:pt x="2967137" y="257835"/>
                </a:cubicBezTo>
                <a:cubicBezTo>
                  <a:pt x="3054993" y="331722"/>
                  <a:pt x="3025042" y="417590"/>
                  <a:pt x="3050999" y="461523"/>
                </a:cubicBezTo>
                <a:cubicBezTo>
                  <a:pt x="3076956" y="505456"/>
                  <a:pt x="2997088" y="503459"/>
                  <a:pt x="3122881" y="521431"/>
                </a:cubicBezTo>
                <a:cubicBezTo>
                  <a:pt x="3248674" y="539403"/>
                  <a:pt x="3693944" y="531416"/>
                  <a:pt x="3805761" y="569358"/>
                </a:cubicBezTo>
                <a:cubicBezTo>
                  <a:pt x="3917578" y="607300"/>
                  <a:pt x="4384811" y="725120"/>
                  <a:pt x="3793781" y="749083"/>
                </a:cubicBezTo>
                <a:cubicBezTo>
                  <a:pt x="3202751" y="773046"/>
                  <a:pt x="844618" y="719129"/>
                  <a:pt x="259578" y="713138"/>
                </a:cubicBezTo>
                <a:cubicBezTo>
                  <a:pt x="-325462" y="707147"/>
                  <a:pt x="257582" y="709144"/>
                  <a:pt x="283539" y="713138"/>
                </a:cubicBezTo>
                <a:cubicBezTo>
                  <a:pt x="309496" y="717132"/>
                  <a:pt x="419316" y="733107"/>
                  <a:pt x="415323" y="737101"/>
                </a:cubicBezTo>
                <a:cubicBezTo>
                  <a:pt x="411330" y="741095"/>
                  <a:pt x="279545" y="781034"/>
                  <a:pt x="259578" y="737101"/>
                </a:cubicBezTo>
                <a:cubicBezTo>
                  <a:pt x="239611" y="693168"/>
                  <a:pt x="161738" y="515441"/>
                  <a:pt x="271558" y="473505"/>
                </a:cubicBezTo>
                <a:close/>
              </a:path>
            </a:pathLst>
          </a:cu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Freeform 31"/>
          <p:cNvSpPr/>
          <p:nvPr/>
        </p:nvSpPr>
        <p:spPr>
          <a:xfrm>
            <a:off x="3152775" y="4176713"/>
            <a:ext cx="3890963" cy="436562"/>
          </a:xfrm>
          <a:custGeom>
            <a:avLst/>
            <a:gdLst>
              <a:gd name="connsiteX0" fmla="*/ 117734 w 3890877"/>
              <a:gd name="connsiteY0" fmla="*/ 160305 h 436864"/>
              <a:gd name="connsiteX1" fmla="*/ 345360 w 3890877"/>
              <a:gd name="connsiteY1" fmla="*/ 148324 h 436864"/>
              <a:gd name="connsiteX2" fmla="*/ 417242 w 3890877"/>
              <a:gd name="connsiteY2" fmla="*/ 328048 h 436864"/>
              <a:gd name="connsiteX3" fmla="*/ 429223 w 3890877"/>
              <a:gd name="connsiteY3" fmla="*/ 411920 h 436864"/>
              <a:gd name="connsiteX4" fmla="*/ 489125 w 3890877"/>
              <a:gd name="connsiteY4" fmla="*/ 340030 h 436864"/>
              <a:gd name="connsiteX5" fmla="*/ 549026 w 3890877"/>
              <a:gd name="connsiteY5" fmla="*/ 160305 h 436864"/>
              <a:gd name="connsiteX6" fmla="*/ 2465882 w 3890877"/>
              <a:gd name="connsiteY6" fmla="*/ 136342 h 436864"/>
              <a:gd name="connsiteX7" fmla="*/ 2837273 w 3890877"/>
              <a:gd name="connsiteY7" fmla="*/ 352012 h 436864"/>
              <a:gd name="connsiteX8" fmla="*/ 2897174 w 3890877"/>
              <a:gd name="connsiteY8" fmla="*/ 435883 h 436864"/>
              <a:gd name="connsiteX9" fmla="*/ 3016978 w 3890877"/>
              <a:gd name="connsiteY9" fmla="*/ 304085 h 436864"/>
              <a:gd name="connsiteX10" fmla="*/ 3160742 w 3890877"/>
              <a:gd name="connsiteY10" fmla="*/ 148324 h 436864"/>
              <a:gd name="connsiteX11" fmla="*/ 3340447 w 3890877"/>
              <a:gd name="connsiteY11" fmla="*/ 100397 h 436864"/>
              <a:gd name="connsiteX12" fmla="*/ 3592034 w 3890877"/>
              <a:gd name="connsiteY12" fmla="*/ 112379 h 436864"/>
              <a:gd name="connsiteX13" fmla="*/ 3604015 w 3890877"/>
              <a:gd name="connsiteY13" fmla="*/ 88415 h 436864"/>
              <a:gd name="connsiteX14" fmla="*/ 3639956 w 3890877"/>
              <a:gd name="connsiteY14" fmla="*/ 16525 h 436864"/>
              <a:gd name="connsiteX15" fmla="*/ 117734 w 3890877"/>
              <a:gd name="connsiteY15" fmla="*/ 16525 h 436864"/>
              <a:gd name="connsiteX16" fmla="*/ 1100122 w 3890877"/>
              <a:gd name="connsiteY16" fmla="*/ 4544 h 436864"/>
              <a:gd name="connsiteX17" fmla="*/ 69812 w 3890877"/>
              <a:gd name="connsiteY17" fmla="*/ 16525 h 436864"/>
              <a:gd name="connsiteX18" fmla="*/ 117734 w 3890877"/>
              <a:gd name="connsiteY18" fmla="*/ 160305 h 43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90877" h="436864">
                <a:moveTo>
                  <a:pt x="117734" y="160305"/>
                </a:moveTo>
                <a:cubicBezTo>
                  <a:pt x="163659" y="182271"/>
                  <a:pt x="295442" y="120367"/>
                  <a:pt x="345360" y="148324"/>
                </a:cubicBezTo>
                <a:cubicBezTo>
                  <a:pt x="395278" y="176281"/>
                  <a:pt x="403265" y="284115"/>
                  <a:pt x="417242" y="328048"/>
                </a:cubicBezTo>
                <a:cubicBezTo>
                  <a:pt x="431219" y="371981"/>
                  <a:pt x="417242" y="409923"/>
                  <a:pt x="429223" y="411920"/>
                </a:cubicBezTo>
                <a:cubicBezTo>
                  <a:pt x="441204" y="413917"/>
                  <a:pt x="469158" y="381966"/>
                  <a:pt x="489125" y="340030"/>
                </a:cubicBezTo>
                <a:cubicBezTo>
                  <a:pt x="509092" y="298094"/>
                  <a:pt x="219567" y="194253"/>
                  <a:pt x="549026" y="160305"/>
                </a:cubicBezTo>
                <a:cubicBezTo>
                  <a:pt x="878485" y="126357"/>
                  <a:pt x="2084508" y="104391"/>
                  <a:pt x="2465882" y="136342"/>
                </a:cubicBezTo>
                <a:cubicBezTo>
                  <a:pt x="2847257" y="168293"/>
                  <a:pt x="2765391" y="302089"/>
                  <a:pt x="2837273" y="352012"/>
                </a:cubicBezTo>
                <a:cubicBezTo>
                  <a:pt x="2909155" y="401936"/>
                  <a:pt x="2867223" y="443871"/>
                  <a:pt x="2897174" y="435883"/>
                </a:cubicBezTo>
                <a:cubicBezTo>
                  <a:pt x="2927125" y="427895"/>
                  <a:pt x="3016978" y="304085"/>
                  <a:pt x="3016978" y="304085"/>
                </a:cubicBezTo>
                <a:cubicBezTo>
                  <a:pt x="3060906" y="256159"/>
                  <a:pt x="3106831" y="182272"/>
                  <a:pt x="3160742" y="148324"/>
                </a:cubicBezTo>
                <a:cubicBezTo>
                  <a:pt x="3214653" y="114376"/>
                  <a:pt x="3268565" y="106388"/>
                  <a:pt x="3340447" y="100397"/>
                </a:cubicBezTo>
                <a:cubicBezTo>
                  <a:pt x="3412329" y="94406"/>
                  <a:pt x="3548106" y="114376"/>
                  <a:pt x="3592034" y="112379"/>
                </a:cubicBezTo>
                <a:cubicBezTo>
                  <a:pt x="3635962" y="110382"/>
                  <a:pt x="3604015" y="88415"/>
                  <a:pt x="3604015" y="88415"/>
                </a:cubicBezTo>
                <a:cubicBezTo>
                  <a:pt x="3612002" y="72439"/>
                  <a:pt x="4221003" y="28507"/>
                  <a:pt x="3639956" y="16525"/>
                </a:cubicBezTo>
                <a:cubicBezTo>
                  <a:pt x="3058909" y="4543"/>
                  <a:pt x="541040" y="18522"/>
                  <a:pt x="117734" y="16525"/>
                </a:cubicBezTo>
                <a:lnTo>
                  <a:pt x="1100122" y="4544"/>
                </a:lnTo>
                <a:cubicBezTo>
                  <a:pt x="1092135" y="4544"/>
                  <a:pt x="231547" y="-11432"/>
                  <a:pt x="69812" y="16525"/>
                </a:cubicBezTo>
                <a:cubicBezTo>
                  <a:pt x="-91923" y="44482"/>
                  <a:pt x="71809" y="138339"/>
                  <a:pt x="117734" y="160305"/>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607" name="TextBox 32"/>
          <p:cNvSpPr txBox="1">
            <a:spLocks noChangeArrowheads="1"/>
          </p:cNvSpPr>
          <p:nvPr/>
        </p:nvSpPr>
        <p:spPr bwMode="auto">
          <a:xfrm>
            <a:off x="4495800" y="5464175"/>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Broad dome</a:t>
            </a:r>
          </a:p>
        </p:txBody>
      </p:sp>
      <p:sp>
        <p:nvSpPr>
          <p:cNvPr id="24608" name="TextBox 33"/>
          <p:cNvSpPr txBox="1">
            <a:spLocks noChangeArrowheads="1"/>
          </p:cNvSpPr>
          <p:nvPr/>
        </p:nvSpPr>
        <p:spPr bwMode="auto">
          <a:xfrm>
            <a:off x="584200" y="4864100"/>
            <a:ext cx="2738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008000"/>
                </a:solidFill>
              </a:rPr>
              <a:t>…plus Kelvin effect, radioactivity &amp; classical physics</a:t>
            </a:r>
          </a:p>
        </p:txBody>
      </p:sp>
      <p:sp>
        <p:nvSpPr>
          <p:cNvPr id="24609" name="TextBox 34"/>
          <p:cNvSpPr txBox="1">
            <a:spLocks noChangeArrowheads="1"/>
          </p:cNvSpPr>
          <p:nvPr/>
        </p:nvSpPr>
        <p:spPr bwMode="auto">
          <a:xfrm>
            <a:off x="5778500" y="5983288"/>
            <a:ext cx="93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CMB</a:t>
            </a:r>
          </a:p>
        </p:txBody>
      </p:sp>
      <p:cxnSp>
        <p:nvCxnSpPr>
          <p:cNvPr id="37" name="Straight Connector 36"/>
          <p:cNvCxnSpPr/>
          <p:nvPr/>
        </p:nvCxnSpPr>
        <p:spPr>
          <a:xfrm>
            <a:off x="3152775" y="4864100"/>
            <a:ext cx="3832225"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4611" name="TextBox 37"/>
          <p:cNvSpPr txBox="1">
            <a:spLocks noChangeArrowheads="1"/>
          </p:cNvSpPr>
          <p:nvPr/>
        </p:nvSpPr>
        <p:spPr bwMode="auto">
          <a:xfrm>
            <a:off x="5195888" y="2371725"/>
            <a:ext cx="747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solidFill>
                  <a:schemeClr val="bg1"/>
                </a:solidFill>
              </a:rPr>
              <a:t>push</a:t>
            </a:r>
          </a:p>
        </p:txBody>
      </p:sp>
      <p:sp>
        <p:nvSpPr>
          <p:cNvPr id="24612" name="TextBox 38"/>
          <p:cNvSpPr txBox="1">
            <a:spLocks noChangeArrowheads="1"/>
          </p:cNvSpPr>
          <p:nvPr/>
        </p:nvSpPr>
        <p:spPr bwMode="auto">
          <a:xfrm>
            <a:off x="5613400" y="1231900"/>
            <a:ext cx="66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pull</a:t>
            </a:r>
          </a:p>
        </p:txBody>
      </p:sp>
      <p:sp>
        <p:nvSpPr>
          <p:cNvPr id="24613" name="TextBox 22"/>
          <p:cNvSpPr txBox="1">
            <a:spLocks noChangeArrowheads="1"/>
          </p:cNvSpPr>
          <p:nvPr/>
        </p:nvSpPr>
        <p:spPr bwMode="auto">
          <a:xfrm>
            <a:off x="228600" y="6324600"/>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Opposite of CIDER </a:t>
            </a:r>
            <a:r>
              <a:rPr lang="en-US">
                <a:solidFill>
                  <a:srgbClr val="0000FF"/>
                </a:solidFill>
              </a:rPr>
              <a:t>bottom up models </a:t>
            </a:r>
            <a:r>
              <a:rPr lang="en-US"/>
              <a:t>(UCB, Harvard</a:t>
            </a:r>
            <a:r>
              <a:rPr lang="en-US" sz="2800"/>
              <a:t>)</a:t>
            </a:r>
          </a:p>
        </p:txBody>
      </p:sp>
      <p:cxnSp>
        <p:nvCxnSpPr>
          <p:cNvPr id="40" name="Straight Arrow Connector 39"/>
          <p:cNvCxnSpPr/>
          <p:nvPr/>
        </p:nvCxnSpPr>
        <p:spPr>
          <a:xfrm flipV="1">
            <a:off x="3200400" y="685800"/>
            <a:ext cx="0" cy="6858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038600" y="1447800"/>
            <a:ext cx="609600" cy="584776"/>
          </a:xfrm>
          <a:prstGeom prst="rect">
            <a:avLst/>
          </a:prstGeom>
          <a:noFill/>
        </p:spPr>
        <p:txBody>
          <a:bodyPr wrap="square" rtlCol="0">
            <a:spAutoFit/>
          </a:bodyPr>
          <a:lstStyle/>
          <a:p>
            <a:r>
              <a:rPr lang="en-US" sz="3200" dirty="0" smtClean="0"/>
              <a:t>VS</a:t>
            </a:r>
            <a:endParaRPr lang="en-US" sz="3200" dirty="0"/>
          </a:p>
        </p:txBody>
      </p:sp>
    </p:spTree>
    <p:extLst>
      <p:ext uri="{BB962C8B-B14F-4D97-AF65-F5344CB8AC3E}">
        <p14:creationId xmlns:p14="http://schemas.microsoft.com/office/powerpoint/2010/main" val="31769674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330200"/>
            <a:ext cx="7620000" cy="6197600"/>
          </a:xfrm>
          <a:prstGeom prst="rect">
            <a:avLst/>
          </a:prstGeom>
        </p:spPr>
      </p:pic>
    </p:spTree>
    <p:extLst>
      <p:ext uri="{BB962C8B-B14F-4D97-AF65-F5344CB8AC3E}">
        <p14:creationId xmlns:p14="http://schemas.microsoft.com/office/powerpoint/2010/main" val="120693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950" y="266700"/>
            <a:ext cx="4330700"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2"/>
          <p:cNvSpPr txBox="1">
            <a:spLocks noChangeArrowheads="1"/>
          </p:cNvSpPr>
          <p:nvPr/>
        </p:nvSpPr>
        <p:spPr bwMode="auto">
          <a:xfrm>
            <a:off x="4398963" y="5164138"/>
            <a:ext cx="21717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a:solidFill>
                  <a:srgbClr val="FF0000"/>
                </a:solidFill>
              </a:rPr>
              <a:t>Degree 2</a:t>
            </a:r>
          </a:p>
          <a:p>
            <a:pPr eaLnBrk="1" hangingPunct="1"/>
            <a:r>
              <a:rPr lang="en-US" sz="2800">
                <a:solidFill>
                  <a:srgbClr val="FF0000"/>
                </a:solidFill>
              </a:rPr>
              <a:t>Domes at CMB</a:t>
            </a:r>
          </a:p>
        </p:txBody>
      </p:sp>
      <p:sp>
        <p:nvSpPr>
          <p:cNvPr id="25603" name="TextBox 3"/>
          <p:cNvSpPr txBox="1">
            <a:spLocks noChangeArrowheads="1"/>
          </p:cNvSpPr>
          <p:nvPr/>
        </p:nvSpPr>
        <p:spPr bwMode="auto">
          <a:xfrm>
            <a:off x="3886200" y="1524000"/>
            <a:ext cx="272256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solidFill>
                  <a:srgbClr val="0000FF"/>
                </a:solidFill>
              </a:rPr>
              <a:t>Slabs at 650 km</a:t>
            </a:r>
          </a:p>
          <a:p>
            <a:pPr eaLnBrk="1" hangingPunct="1"/>
            <a:r>
              <a:rPr lang="en-US" dirty="0">
                <a:solidFill>
                  <a:srgbClr val="0000FF"/>
                </a:solidFill>
              </a:rPr>
              <a:t>(Degree 2 pattern)</a:t>
            </a:r>
          </a:p>
        </p:txBody>
      </p:sp>
      <p:sp>
        <p:nvSpPr>
          <p:cNvPr id="25604" name="TextBox 4"/>
          <p:cNvSpPr txBox="1">
            <a:spLocks noChangeArrowheads="1"/>
          </p:cNvSpPr>
          <p:nvPr/>
        </p:nvSpPr>
        <p:spPr bwMode="auto">
          <a:xfrm>
            <a:off x="4495800" y="457200"/>
            <a:ext cx="20748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rgbClr val="FF6600"/>
                </a:solidFill>
              </a:rPr>
              <a:t>Boundary Layer </a:t>
            </a:r>
            <a:r>
              <a:rPr lang="en-US" sz="2000" dirty="0" err="1">
                <a:solidFill>
                  <a:srgbClr val="FF6600"/>
                </a:solidFill>
              </a:rPr>
              <a:t>Melange</a:t>
            </a:r>
            <a:endParaRPr lang="en-US" sz="2000" dirty="0">
              <a:solidFill>
                <a:srgbClr val="FF6600"/>
              </a:solidFill>
            </a:endParaRPr>
          </a:p>
        </p:txBody>
      </p:sp>
      <p:pic>
        <p:nvPicPr>
          <p:cNvPr id="2560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525463"/>
            <a:ext cx="25781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8110538" y="211613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density</a:t>
            </a:r>
          </a:p>
        </p:txBody>
      </p:sp>
      <p:cxnSp>
        <p:nvCxnSpPr>
          <p:cNvPr id="9" name="Straight Connector 8"/>
          <p:cNvCxnSpPr/>
          <p:nvPr/>
        </p:nvCxnSpPr>
        <p:spPr>
          <a:xfrm>
            <a:off x="947738" y="1687513"/>
            <a:ext cx="193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992938" y="1687513"/>
            <a:ext cx="21510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5603" idx="1"/>
          </p:cNvCxnSpPr>
          <p:nvPr/>
        </p:nvCxnSpPr>
        <p:spPr>
          <a:xfrm flipH="1" flipV="1">
            <a:off x="3048000" y="1600200"/>
            <a:ext cx="838200" cy="33929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3182938" y="5588000"/>
            <a:ext cx="1216025" cy="3556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5611" name="TextBox 18"/>
          <p:cNvSpPr txBox="1">
            <a:spLocks noChangeArrowheads="1"/>
          </p:cNvSpPr>
          <p:nvPr/>
        </p:nvSpPr>
        <p:spPr bwMode="auto">
          <a:xfrm>
            <a:off x="6992938" y="5199063"/>
            <a:ext cx="132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Ishii &amp; Tromp</a:t>
            </a:r>
          </a:p>
        </p:txBody>
      </p:sp>
      <p:sp>
        <p:nvSpPr>
          <p:cNvPr id="20" name="Circular Arrow 19"/>
          <p:cNvSpPr/>
          <p:nvPr/>
        </p:nvSpPr>
        <p:spPr>
          <a:xfrm rot="2266186">
            <a:off x="8431213" y="781050"/>
            <a:ext cx="644525" cy="603250"/>
          </a:xfrm>
          <a:prstGeom prst="circular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1" name="Circular Arrow 20"/>
          <p:cNvSpPr/>
          <p:nvPr/>
        </p:nvSpPr>
        <p:spPr>
          <a:xfrm rot="10401008">
            <a:off x="7180263" y="1098550"/>
            <a:ext cx="644525" cy="604838"/>
          </a:xfrm>
          <a:prstGeom prst="circular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2" name="Up-Down Arrow 21"/>
          <p:cNvSpPr/>
          <p:nvPr/>
        </p:nvSpPr>
        <p:spPr>
          <a:xfrm>
            <a:off x="4673600" y="2673350"/>
            <a:ext cx="508000" cy="2490788"/>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15" name="TextBox 22"/>
          <p:cNvSpPr txBox="1">
            <a:spLocks noChangeArrowheads="1"/>
          </p:cNvSpPr>
          <p:nvPr/>
        </p:nvSpPr>
        <p:spPr bwMode="auto">
          <a:xfrm>
            <a:off x="4398963" y="3729038"/>
            <a:ext cx="23399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0000FF"/>
                </a:solidFill>
              </a:rPr>
              <a:t>UNCORRELATED</a:t>
            </a:r>
          </a:p>
        </p:txBody>
      </p:sp>
      <p:sp>
        <p:nvSpPr>
          <p:cNvPr id="25616" name="TextBox 7"/>
          <p:cNvSpPr txBox="1">
            <a:spLocks noChangeArrowheads="1"/>
          </p:cNvSpPr>
          <p:nvPr/>
        </p:nvSpPr>
        <p:spPr bwMode="auto">
          <a:xfrm>
            <a:off x="7148513" y="654050"/>
            <a:ext cx="1165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Active layer</a:t>
            </a:r>
          </a:p>
        </p:txBody>
      </p:sp>
      <p:sp>
        <p:nvSpPr>
          <p:cNvPr id="25617" name="TextBox 9"/>
          <p:cNvSpPr txBox="1">
            <a:spLocks noChangeArrowheads="1"/>
          </p:cNvSpPr>
          <p:nvPr/>
        </p:nvSpPr>
        <p:spPr bwMode="auto">
          <a:xfrm>
            <a:off x="0" y="762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t>Layered, boundary layer, </a:t>
            </a:r>
            <a:r>
              <a:rPr lang="en-US" dirty="0">
                <a:solidFill>
                  <a:srgbClr val="0000FF"/>
                </a:solidFill>
              </a:rPr>
              <a:t>top </a:t>
            </a:r>
            <a:r>
              <a:rPr lang="en-US" dirty="0" smtClean="0">
                <a:solidFill>
                  <a:srgbClr val="0000FF"/>
                </a:solidFill>
              </a:rPr>
              <a:t>down </a:t>
            </a:r>
            <a:r>
              <a:rPr lang="en-US" dirty="0">
                <a:solidFill>
                  <a:srgbClr val="0000FF"/>
                </a:solidFill>
              </a:rPr>
              <a:t>(anti-anchor hypothesis)</a:t>
            </a:r>
          </a:p>
        </p:txBody>
      </p:sp>
      <p:sp>
        <p:nvSpPr>
          <p:cNvPr id="3" name="TextBox 2"/>
          <p:cNvSpPr txBox="1"/>
          <p:nvPr/>
        </p:nvSpPr>
        <p:spPr>
          <a:xfrm>
            <a:off x="3200400" y="3048000"/>
            <a:ext cx="838200" cy="923330"/>
          </a:xfrm>
          <a:prstGeom prst="rect">
            <a:avLst/>
          </a:prstGeom>
          <a:noFill/>
        </p:spPr>
        <p:txBody>
          <a:bodyPr wrap="square" rtlCol="0">
            <a:spAutoFit/>
          </a:bodyPr>
          <a:lstStyle/>
          <a:p>
            <a:r>
              <a:rPr lang="en-US" dirty="0" smtClean="0">
                <a:solidFill>
                  <a:schemeClr val="bg1"/>
                </a:solidFill>
              </a:rPr>
              <a:t>Too dense to rise</a:t>
            </a:r>
            <a:endParaRPr lang="en-US" dirty="0">
              <a:solidFill>
                <a:schemeClr val="bg1"/>
              </a:solidFill>
            </a:endParaRPr>
          </a:p>
        </p:txBody>
      </p:sp>
    </p:spTree>
    <p:extLst>
      <p:ext uri="{BB962C8B-B14F-4D97-AF65-F5344CB8AC3E}">
        <p14:creationId xmlns:p14="http://schemas.microsoft.com/office/powerpoint/2010/main" val="456719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9633" r="9633"/>
          <a:stretch>
            <a:fillRect/>
          </a:stretch>
        </p:blipFill>
        <p:spPr>
          <a:xfrm>
            <a:off x="910390" y="1602343"/>
            <a:ext cx="7831220" cy="4525963"/>
          </a:xfrm>
          <a:solidFill>
            <a:schemeClr val="bg1">
              <a:lumMod val="50000"/>
              <a:alpha val="76000"/>
            </a:schemeClr>
          </a:solidFill>
        </p:spPr>
      </p:pic>
      <p:sp>
        <p:nvSpPr>
          <p:cNvPr id="5" name="Up Arrow 4"/>
          <p:cNvSpPr/>
          <p:nvPr/>
        </p:nvSpPr>
        <p:spPr>
          <a:xfrm>
            <a:off x="187158" y="614948"/>
            <a:ext cx="2673683" cy="5511216"/>
          </a:xfrm>
          <a:prstGeom prst="upArrow">
            <a:avLst/>
          </a:prstGeom>
          <a:gradFill flip="none" rotWithShape="1">
            <a:gsLst>
              <a:gs pos="0">
                <a:srgbClr val="CCFFCC">
                  <a:alpha val="90000"/>
                </a:srgbClr>
              </a:gs>
              <a:gs pos="100000">
                <a:srgbClr val="000000"/>
              </a:gs>
              <a:gs pos="71000">
                <a:srgbClr val="008000">
                  <a:alpha val="72000"/>
                </a:srgbClr>
              </a:gs>
            </a:gsLst>
            <a:lin ang="51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4459706" y="4197684"/>
            <a:ext cx="2518610" cy="1928479"/>
          </a:xfrm>
          <a:prstGeom prst="upArrow">
            <a:avLst/>
          </a:prstGeom>
          <a:gradFill flip="none" rotWithShape="1">
            <a:gsLst>
              <a:gs pos="0">
                <a:srgbClr val="CCFFCC">
                  <a:alpha val="72000"/>
                </a:srgbClr>
              </a:gs>
              <a:gs pos="100000">
                <a:srgbClr val="000000"/>
              </a:gs>
              <a:gs pos="71000">
                <a:srgbClr val="008000">
                  <a:alpha val="72000"/>
                </a:srgbClr>
              </a:gs>
            </a:gsLst>
            <a:lin ang="51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2125579" y="4090736"/>
            <a:ext cx="2700421" cy="655052"/>
          </a:xfrm>
          <a:prstGeom prst="rightArrow">
            <a:avLst/>
          </a:prstGeom>
          <a:gradFill flip="none" rotWithShape="1">
            <a:gsLst>
              <a:gs pos="0">
                <a:srgbClr val="008000"/>
              </a:gs>
              <a:gs pos="100000">
                <a:srgbClr val="FFFFFF"/>
              </a:gs>
              <a:gs pos="99000">
                <a:schemeClr val="accent6">
                  <a:lumMod val="50000"/>
                  <a:alpha val="76000"/>
                </a:schemeClr>
              </a:gs>
            </a:gsLst>
            <a:lin ang="0" scaled="1"/>
            <a:tileRect/>
          </a:gradFill>
          <a:ln>
            <a:noFill/>
          </a:ln>
          <a:effectLst>
            <a:outerShdw dist="23000" dir="5400000" sx="0" sy="0" rotWithShape="0">
              <a:srgbClr val="000000">
                <a:alpha val="35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227051" y="4852735"/>
            <a:ext cx="989263" cy="461665"/>
          </a:xfrm>
          <a:prstGeom prst="rect">
            <a:avLst/>
          </a:prstGeom>
          <a:noFill/>
        </p:spPr>
        <p:txBody>
          <a:bodyPr wrap="square" rtlCol="0">
            <a:spAutoFit/>
          </a:bodyPr>
          <a:lstStyle/>
          <a:p>
            <a:r>
              <a:rPr lang="en-US" sz="2400" dirty="0" smtClean="0">
                <a:solidFill>
                  <a:schemeClr val="bg1"/>
                </a:solidFill>
              </a:rPr>
              <a:t>MORB</a:t>
            </a:r>
            <a:endParaRPr lang="en-US" sz="2400" dirty="0">
              <a:solidFill>
                <a:schemeClr val="bg1"/>
              </a:solidFill>
            </a:endParaRPr>
          </a:p>
        </p:txBody>
      </p:sp>
      <p:sp>
        <p:nvSpPr>
          <p:cNvPr id="9" name="TextBox 8"/>
          <p:cNvSpPr txBox="1"/>
          <p:nvPr/>
        </p:nvSpPr>
        <p:spPr>
          <a:xfrm>
            <a:off x="1002631" y="2558714"/>
            <a:ext cx="989263" cy="461665"/>
          </a:xfrm>
          <a:prstGeom prst="rect">
            <a:avLst/>
          </a:prstGeom>
          <a:noFill/>
        </p:spPr>
        <p:txBody>
          <a:bodyPr wrap="square" rtlCol="0">
            <a:spAutoFit/>
          </a:bodyPr>
          <a:lstStyle/>
          <a:p>
            <a:r>
              <a:rPr lang="en-US" sz="2400" dirty="0" smtClean="0">
                <a:solidFill>
                  <a:schemeClr val="bg1"/>
                </a:solidFill>
              </a:rPr>
              <a:t>MORB</a:t>
            </a:r>
            <a:endParaRPr lang="en-US" sz="2400" dirty="0">
              <a:solidFill>
                <a:schemeClr val="bg1"/>
              </a:solidFill>
            </a:endParaRPr>
          </a:p>
        </p:txBody>
      </p:sp>
      <p:sp>
        <p:nvSpPr>
          <p:cNvPr id="10" name="TextBox 9"/>
          <p:cNvSpPr txBox="1"/>
          <p:nvPr/>
        </p:nvSpPr>
        <p:spPr>
          <a:xfrm>
            <a:off x="3195053" y="3342105"/>
            <a:ext cx="1264653" cy="584776"/>
          </a:xfrm>
          <a:prstGeom prst="rect">
            <a:avLst/>
          </a:prstGeom>
          <a:noFill/>
        </p:spPr>
        <p:txBody>
          <a:bodyPr wrap="square" rtlCol="0">
            <a:spAutoFit/>
          </a:bodyPr>
          <a:lstStyle/>
          <a:p>
            <a:r>
              <a:rPr lang="en-US" sz="3200" dirty="0" smtClean="0">
                <a:solidFill>
                  <a:schemeClr val="bg1"/>
                </a:solidFill>
              </a:rPr>
              <a:t>LVZ</a:t>
            </a:r>
            <a:endParaRPr lang="en-US" sz="3200" dirty="0">
              <a:solidFill>
                <a:schemeClr val="bg1"/>
              </a:solidFill>
            </a:endParaRPr>
          </a:p>
        </p:txBody>
      </p:sp>
      <p:sp>
        <p:nvSpPr>
          <p:cNvPr id="11" name="Right Triangle 10"/>
          <p:cNvSpPr/>
          <p:nvPr/>
        </p:nvSpPr>
        <p:spPr>
          <a:xfrm flipV="1">
            <a:off x="2165684" y="4560475"/>
            <a:ext cx="641683" cy="880463"/>
          </a:xfrm>
          <a:prstGeom prst="rtTriangle">
            <a:avLst/>
          </a:prstGeom>
          <a:gradFill flip="none" rotWithShape="1">
            <a:gsLst>
              <a:gs pos="100000">
                <a:srgbClr val="FFFFFF">
                  <a:alpha val="76000"/>
                </a:srgbClr>
              </a:gs>
              <a:gs pos="99000">
                <a:srgbClr val="008000">
                  <a:alpha val="76000"/>
                </a:srgbClr>
              </a:gs>
              <a:gs pos="33000">
                <a:srgbClr val="008000">
                  <a:alpha val="76000"/>
                </a:srgbClr>
              </a:gs>
              <a:gs pos="51000">
                <a:schemeClr val="accent3">
                  <a:lumMod val="50000"/>
                  <a:alpha val="91000"/>
                </a:schemeClr>
              </a:gs>
            </a:gsLst>
            <a:lin ang="16680000" scaled="0"/>
            <a:tileRect/>
          </a:gradFill>
          <a:ln>
            <a:noFill/>
          </a:ln>
          <a:effectLst>
            <a:outerShdw dist="23000" dir="5400000" sx="0" sy="0" rotWithShape="0">
              <a:srgbClr val="000000">
                <a:alpha val="7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860841" y="1778000"/>
            <a:ext cx="5880769" cy="354642"/>
          </a:xfrm>
          <a:prstGeom prst="rect">
            <a:avLst/>
          </a:prstGeom>
          <a:pattFill prst="diagBrick">
            <a:fgClr>
              <a:schemeClr val="accent2">
                <a:lumMod val="60000"/>
                <a:lumOff val="40000"/>
              </a:schemeClr>
            </a:fgClr>
            <a:bgClr>
              <a:srgbClr val="CCFFCC"/>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662948" y="1763310"/>
            <a:ext cx="2860842" cy="369332"/>
          </a:xfrm>
          <a:prstGeom prst="rect">
            <a:avLst/>
          </a:prstGeom>
          <a:noFill/>
        </p:spPr>
        <p:txBody>
          <a:bodyPr wrap="square" rtlCol="0">
            <a:spAutoFit/>
          </a:bodyPr>
          <a:lstStyle/>
          <a:p>
            <a:r>
              <a:rPr lang="en-US" dirty="0" smtClean="0"/>
              <a:t>LITHOSPHERE</a:t>
            </a:r>
            <a:endParaRPr lang="en-US" dirty="0"/>
          </a:p>
        </p:txBody>
      </p:sp>
      <p:sp>
        <p:nvSpPr>
          <p:cNvPr id="15" name="Oval 14"/>
          <p:cNvSpPr/>
          <p:nvPr/>
        </p:nvSpPr>
        <p:spPr>
          <a:xfrm>
            <a:off x="6523790" y="4304632"/>
            <a:ext cx="2217820" cy="255843"/>
          </a:xfrm>
          <a:prstGeom prst="ellipse">
            <a:avLst/>
          </a:prstGeom>
          <a:solidFill>
            <a:srgbClr val="008000">
              <a:alpha val="9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6523790" y="1542564"/>
            <a:ext cx="454526" cy="1959962"/>
          </a:xfrm>
          <a:prstGeom prst="upArrow">
            <a:avLst/>
          </a:prstGeom>
          <a:pattFill prst="lgConfetti">
            <a:fgClr>
              <a:srgbClr val="FFFF00"/>
            </a:fgClr>
            <a:bgClr>
              <a:schemeClr val="bg2">
                <a:lumMod val="25000"/>
              </a:schemeClr>
            </a:bgClr>
          </a:patt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788524" y="1002178"/>
            <a:ext cx="2085475" cy="461665"/>
          </a:xfrm>
          <a:prstGeom prst="rect">
            <a:avLst/>
          </a:prstGeom>
          <a:noFill/>
        </p:spPr>
        <p:txBody>
          <a:bodyPr wrap="square" rtlCol="0">
            <a:spAutoFit/>
          </a:bodyPr>
          <a:lstStyle/>
          <a:p>
            <a:r>
              <a:rPr lang="en-US" sz="2400" dirty="0" smtClean="0"/>
              <a:t>Ocean Island</a:t>
            </a:r>
            <a:endParaRPr lang="en-US" sz="2400" dirty="0"/>
          </a:p>
        </p:txBody>
      </p:sp>
      <p:sp>
        <p:nvSpPr>
          <p:cNvPr id="18" name="TextBox 17"/>
          <p:cNvSpPr txBox="1"/>
          <p:nvPr/>
        </p:nvSpPr>
        <p:spPr>
          <a:xfrm>
            <a:off x="6035843" y="3926881"/>
            <a:ext cx="975894" cy="369332"/>
          </a:xfrm>
          <a:prstGeom prst="rect">
            <a:avLst/>
          </a:prstGeom>
          <a:noFill/>
        </p:spPr>
        <p:txBody>
          <a:bodyPr wrap="square" rtlCol="0">
            <a:spAutoFit/>
          </a:bodyPr>
          <a:lstStyle/>
          <a:p>
            <a:r>
              <a:rPr lang="en-US" dirty="0" smtClean="0">
                <a:solidFill>
                  <a:srgbClr val="FFFF00"/>
                </a:solidFill>
              </a:rPr>
              <a:t>220 km</a:t>
            </a:r>
            <a:endParaRPr lang="en-US" dirty="0">
              <a:solidFill>
                <a:srgbClr val="FFFF00"/>
              </a:solidFill>
            </a:endParaRPr>
          </a:p>
        </p:txBody>
      </p:sp>
      <p:sp>
        <p:nvSpPr>
          <p:cNvPr id="19" name="Rectangle 18"/>
          <p:cNvSpPr/>
          <p:nvPr/>
        </p:nvSpPr>
        <p:spPr>
          <a:xfrm>
            <a:off x="2713789" y="2189748"/>
            <a:ext cx="1363579" cy="368966"/>
          </a:xfrm>
          <a:prstGeom prst="rect">
            <a:avLst/>
          </a:prstGeom>
          <a:solidFill>
            <a:schemeClr val="bg1">
              <a:lumMod val="65000"/>
            </a:schemeClr>
          </a:solidFill>
          <a:ln>
            <a:noFill/>
          </a:ln>
          <a:effectLst>
            <a:outerShdw blurRad="40000" dist="23000" dir="5400000" sx="0" sy="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395578" y="2434008"/>
            <a:ext cx="1363579" cy="368966"/>
          </a:xfrm>
          <a:prstGeom prst="rect">
            <a:avLst/>
          </a:prstGeom>
          <a:solidFill>
            <a:schemeClr val="bg1">
              <a:lumMod val="65000"/>
            </a:schemeClr>
          </a:solidFill>
          <a:ln>
            <a:noFill/>
          </a:ln>
          <a:effectLst>
            <a:outerShdw blurRad="40000" dist="23000" dir="5400000" sx="0" sy="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251158" y="3926881"/>
            <a:ext cx="1537366" cy="1638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255932" y="3640667"/>
            <a:ext cx="1236133" cy="523220"/>
          </a:xfrm>
          <a:prstGeom prst="rect">
            <a:avLst/>
          </a:prstGeom>
          <a:noFill/>
        </p:spPr>
        <p:txBody>
          <a:bodyPr wrap="square" rtlCol="0">
            <a:spAutoFit/>
          </a:bodyPr>
          <a:lstStyle/>
          <a:p>
            <a:r>
              <a:rPr lang="en-US" sz="2800" dirty="0" smtClean="0">
                <a:solidFill>
                  <a:srgbClr val="FFFF00"/>
                </a:solidFill>
              </a:rPr>
              <a:t>OIB</a:t>
            </a:r>
            <a:endParaRPr lang="en-US" sz="2800" dirty="0">
              <a:solidFill>
                <a:srgbClr val="FFFF00"/>
              </a:solidFill>
            </a:endParaRPr>
          </a:p>
        </p:txBody>
      </p:sp>
      <p:sp>
        <p:nvSpPr>
          <p:cNvPr id="3" name="TextBox 2"/>
          <p:cNvSpPr txBox="1"/>
          <p:nvPr/>
        </p:nvSpPr>
        <p:spPr>
          <a:xfrm>
            <a:off x="910390" y="211655"/>
            <a:ext cx="7471610" cy="830997"/>
          </a:xfrm>
          <a:prstGeom prst="rect">
            <a:avLst/>
          </a:prstGeom>
          <a:noFill/>
        </p:spPr>
        <p:txBody>
          <a:bodyPr wrap="square" rtlCol="0">
            <a:spAutoFit/>
          </a:bodyPr>
          <a:lstStyle/>
          <a:p>
            <a:pPr algn="ctr"/>
            <a:r>
              <a:rPr lang="en-US" sz="2400" dirty="0" smtClean="0"/>
              <a:t>UPDATE OF CLASSICAL PHYSICS-BASED PLATE MODELS (Birch, </a:t>
            </a:r>
            <a:r>
              <a:rPr lang="en-US" sz="2400" dirty="0" err="1" smtClean="0"/>
              <a:t>Elsasser</a:t>
            </a:r>
            <a:r>
              <a:rPr lang="en-US" sz="2400" dirty="0" smtClean="0"/>
              <a:t>, </a:t>
            </a:r>
            <a:r>
              <a:rPr lang="en-US" sz="2400" dirty="0" err="1" smtClean="0"/>
              <a:t>Uyeda</a:t>
            </a:r>
            <a:r>
              <a:rPr lang="en-US" sz="2400" dirty="0" smtClean="0"/>
              <a:t>, Hager…)*</a:t>
            </a:r>
            <a:endParaRPr lang="en-US" sz="2400" dirty="0"/>
          </a:p>
        </p:txBody>
      </p:sp>
      <p:sp>
        <p:nvSpPr>
          <p:cNvPr id="22" name="TextBox 21"/>
          <p:cNvSpPr txBox="1"/>
          <p:nvPr/>
        </p:nvSpPr>
        <p:spPr>
          <a:xfrm>
            <a:off x="2165684" y="5503868"/>
            <a:ext cx="2526631" cy="369332"/>
          </a:xfrm>
          <a:prstGeom prst="rect">
            <a:avLst/>
          </a:prstGeom>
          <a:noFill/>
        </p:spPr>
        <p:txBody>
          <a:bodyPr wrap="square" rtlCol="0">
            <a:spAutoFit/>
          </a:bodyPr>
          <a:lstStyle/>
          <a:p>
            <a:r>
              <a:rPr lang="en-US" dirty="0">
                <a:solidFill>
                  <a:schemeClr val="bg1"/>
                </a:solidFill>
              </a:rPr>
              <a:t>a</a:t>
            </a:r>
            <a:r>
              <a:rPr lang="en-US" dirty="0" smtClean="0">
                <a:solidFill>
                  <a:schemeClr val="bg1"/>
                </a:solidFill>
              </a:rPr>
              <a:t>fter </a:t>
            </a:r>
            <a:r>
              <a:rPr lang="en-US" dirty="0" err="1" smtClean="0">
                <a:solidFill>
                  <a:schemeClr val="bg1"/>
                </a:solidFill>
              </a:rPr>
              <a:t>Hirschmann</a:t>
            </a:r>
            <a:endParaRPr lang="en-US" dirty="0">
              <a:solidFill>
                <a:schemeClr val="bg1"/>
              </a:solidFill>
            </a:endParaRPr>
          </a:p>
        </p:txBody>
      </p:sp>
      <p:sp>
        <p:nvSpPr>
          <p:cNvPr id="23" name="TextBox 22"/>
          <p:cNvSpPr txBox="1"/>
          <p:nvPr/>
        </p:nvSpPr>
        <p:spPr>
          <a:xfrm>
            <a:off x="3840556" y="6240575"/>
            <a:ext cx="5171141" cy="369332"/>
          </a:xfrm>
          <a:prstGeom prst="rect">
            <a:avLst/>
          </a:prstGeom>
          <a:noFill/>
        </p:spPr>
        <p:txBody>
          <a:bodyPr wrap="square" rtlCol="0">
            <a:spAutoFit/>
          </a:bodyPr>
          <a:lstStyle/>
          <a:p>
            <a:r>
              <a:rPr lang="en-US" dirty="0" smtClean="0"/>
              <a:t>*not Morgan, Schilling, Hart, </a:t>
            </a:r>
            <a:r>
              <a:rPr lang="en-US" dirty="0" err="1" smtClean="0"/>
              <a:t>DePaolo</a:t>
            </a:r>
            <a:r>
              <a:rPr lang="en-US" dirty="0" smtClean="0"/>
              <a:t>, Campbell…</a:t>
            </a:r>
            <a:endParaRPr lang="en-US" dirty="0"/>
          </a:p>
        </p:txBody>
      </p:sp>
      <p:sp>
        <p:nvSpPr>
          <p:cNvPr id="24" name="TextBox 23"/>
          <p:cNvSpPr txBox="1"/>
          <p:nvPr/>
        </p:nvSpPr>
        <p:spPr>
          <a:xfrm>
            <a:off x="1002631" y="5647765"/>
            <a:ext cx="989263" cy="369332"/>
          </a:xfrm>
          <a:prstGeom prst="rect">
            <a:avLst/>
          </a:prstGeom>
          <a:noFill/>
        </p:spPr>
        <p:txBody>
          <a:bodyPr wrap="square" rtlCol="0">
            <a:spAutoFit/>
          </a:bodyPr>
          <a:lstStyle/>
          <a:p>
            <a:r>
              <a:rPr lang="en-US" dirty="0" smtClean="0">
                <a:solidFill>
                  <a:schemeClr val="bg1"/>
                </a:solidFill>
              </a:rPr>
              <a:t>-200 C</a:t>
            </a:r>
            <a:endParaRPr lang="en-US" dirty="0">
              <a:solidFill>
                <a:schemeClr val="bg1"/>
              </a:solidFill>
            </a:endParaRPr>
          </a:p>
        </p:txBody>
      </p:sp>
      <p:sp>
        <p:nvSpPr>
          <p:cNvPr id="25" name="TextBox 24"/>
          <p:cNvSpPr txBox="1"/>
          <p:nvPr/>
        </p:nvSpPr>
        <p:spPr>
          <a:xfrm>
            <a:off x="5227051" y="5680636"/>
            <a:ext cx="989263" cy="369332"/>
          </a:xfrm>
          <a:prstGeom prst="rect">
            <a:avLst/>
          </a:prstGeom>
          <a:noFill/>
        </p:spPr>
        <p:txBody>
          <a:bodyPr wrap="square" rtlCol="0">
            <a:spAutoFit/>
          </a:bodyPr>
          <a:lstStyle/>
          <a:p>
            <a:r>
              <a:rPr lang="en-US" dirty="0" smtClean="0">
                <a:solidFill>
                  <a:schemeClr val="bg1"/>
                </a:solidFill>
              </a:rPr>
              <a:t>-200 C</a:t>
            </a:r>
            <a:endParaRPr lang="en-US" dirty="0">
              <a:solidFill>
                <a:schemeClr val="bg1"/>
              </a:solidFill>
            </a:endParaRPr>
          </a:p>
        </p:txBody>
      </p:sp>
      <p:sp>
        <p:nvSpPr>
          <p:cNvPr id="26" name="TextBox 25"/>
          <p:cNvSpPr txBox="1"/>
          <p:nvPr/>
        </p:nvSpPr>
        <p:spPr>
          <a:xfrm>
            <a:off x="3298757" y="2176171"/>
            <a:ext cx="3348789" cy="523220"/>
          </a:xfrm>
          <a:prstGeom prst="rect">
            <a:avLst/>
          </a:prstGeom>
          <a:solidFill>
            <a:schemeClr val="bg1">
              <a:lumMod val="75000"/>
            </a:schemeClr>
          </a:solidFill>
          <a:ln>
            <a:noFill/>
          </a:ln>
        </p:spPr>
        <p:txBody>
          <a:bodyPr wrap="square" rtlCol="0">
            <a:spAutoFit/>
          </a:bodyPr>
          <a:lstStyle/>
          <a:p>
            <a:r>
              <a:rPr lang="en-US" sz="2800" dirty="0" smtClean="0">
                <a:solidFill>
                  <a:schemeClr val="bg1"/>
                </a:solidFill>
              </a:rPr>
              <a:t>INSULATING LID</a:t>
            </a:r>
            <a:endParaRPr lang="en-US" sz="2800" dirty="0">
              <a:solidFill>
                <a:schemeClr val="bg1"/>
              </a:solidFill>
            </a:endParaRPr>
          </a:p>
        </p:txBody>
      </p:sp>
      <p:sp>
        <p:nvSpPr>
          <p:cNvPr id="12" name="Rectangle 11"/>
          <p:cNvSpPr/>
          <p:nvPr/>
        </p:nvSpPr>
        <p:spPr>
          <a:xfrm>
            <a:off x="187158" y="6049968"/>
            <a:ext cx="8824539" cy="646331"/>
          </a:xfrm>
          <a:prstGeom prst="rect">
            <a:avLst/>
          </a:prstGeom>
          <a:solidFill>
            <a:schemeClr val="bg1"/>
          </a:solidFill>
        </p:spPr>
        <p:txBody>
          <a:bodyPr wrap="square">
            <a:spAutoFit/>
          </a:bodyPr>
          <a:lstStyle/>
          <a:p>
            <a:r>
              <a:rPr lang="en-US" dirty="0" smtClean="0"/>
              <a:t>See also </a:t>
            </a:r>
            <a:r>
              <a:rPr lang="en-US" dirty="0" err="1" smtClean="0"/>
              <a:t>Doglioni</a:t>
            </a:r>
            <a:r>
              <a:rPr lang="en-US" dirty="0" smtClean="0"/>
              <a:t> et al.</a:t>
            </a:r>
            <a:r>
              <a:rPr lang="en-US" dirty="0"/>
              <a:t>, On the shallow origin of </a:t>
            </a:r>
            <a:r>
              <a:rPr lang="en-US" dirty="0" smtClean="0"/>
              <a:t>hotspots…: GSA </a:t>
            </a:r>
            <a:r>
              <a:rPr lang="en-US" dirty="0"/>
              <a:t>Sp. Paper 388, 735-749, 2005.</a:t>
            </a:r>
          </a:p>
        </p:txBody>
      </p:sp>
    </p:spTree>
    <p:extLst>
      <p:ext uri="{BB962C8B-B14F-4D97-AF65-F5344CB8AC3E}">
        <p14:creationId xmlns:p14="http://schemas.microsoft.com/office/powerpoint/2010/main" val="22172109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648200" y="609600"/>
            <a:ext cx="4495800" cy="1371600"/>
          </a:xfrm>
        </p:spPr>
        <p:txBody>
          <a:bodyPr>
            <a:normAutofit fontScale="90000"/>
          </a:bodyPr>
          <a:lstStyle/>
          <a:p>
            <a:pPr algn="l" eaLnBrk="1" hangingPunct="1"/>
            <a:r>
              <a:rPr lang="en-US" sz="2800">
                <a:latin typeface="Comic Sans MS" charset="0"/>
              </a:rPr>
              <a:t>Velocity anomalies &amp; anisotropy change abruptly at 220 km</a:t>
            </a:r>
            <a:r>
              <a:rPr lang="en-US" sz="3200">
                <a:latin typeface="Calibri" charset="0"/>
              </a:rPr>
              <a:t/>
            </a:r>
            <a:br>
              <a:rPr lang="en-US" sz="3200">
                <a:latin typeface="Calibri" charset="0"/>
              </a:rPr>
            </a:br>
            <a:endParaRPr lang="en-US" sz="3200">
              <a:latin typeface="Calibri" charset="0"/>
            </a:endParaRPr>
          </a:p>
        </p:txBody>
      </p:sp>
      <p:sp>
        <p:nvSpPr>
          <p:cNvPr id="96258" name="Text Placeholder 2"/>
          <p:cNvSpPr>
            <a:spLocks noGrp="1"/>
          </p:cNvSpPr>
          <p:nvPr>
            <p:ph type="body" sz="half" idx="1"/>
          </p:nvPr>
        </p:nvSpPr>
        <p:spPr/>
        <p:txBody>
          <a:bodyPr/>
          <a:lstStyle/>
          <a:p>
            <a:pPr eaLnBrk="1" hangingPunct="1"/>
            <a:endParaRPr lang="en-US">
              <a:latin typeface="Calibri" charset="0"/>
            </a:endParaRPr>
          </a:p>
        </p:txBody>
      </p:sp>
      <p:sp>
        <p:nvSpPr>
          <p:cNvPr id="4" name="Content Placeholder 3"/>
          <p:cNvSpPr>
            <a:spLocks noGrp="1"/>
          </p:cNvSpPr>
          <p:nvPr>
            <p:ph sz="quarter" idx="2"/>
          </p:nvPr>
        </p:nvSpPr>
        <p:spPr>
          <a:xfrm flipH="1" flipV="1">
            <a:off x="8686800" y="3786188"/>
            <a:ext cx="46038" cy="46037"/>
          </a:xfrm>
        </p:spPr>
        <p:txBody>
          <a:bodyPr rtlCol="0">
            <a:normAutofit fontScale="25000" lnSpcReduction="20000"/>
          </a:bodyPr>
          <a:lstStyle/>
          <a:p>
            <a:pPr eaLnBrk="1" fontAlgn="auto" hangingPunct="1">
              <a:spcAft>
                <a:spcPts val="0"/>
              </a:spcAft>
              <a:buFont typeface="Arial" pitchFamily="34" charset="0"/>
              <a:buChar char="•"/>
              <a:defRPr/>
            </a:pPr>
            <a:endParaRPr lang="en-US" dirty="0">
              <a:ea typeface="+mn-ea"/>
              <a:cs typeface="+mn-cs"/>
            </a:endParaRPr>
          </a:p>
        </p:txBody>
      </p:sp>
      <p:sp>
        <p:nvSpPr>
          <p:cNvPr id="96260" name="Content Placeholder 4"/>
          <p:cNvSpPr>
            <a:spLocks noGrp="1"/>
          </p:cNvSpPr>
          <p:nvPr>
            <p:ph sz="quarter" idx="3"/>
          </p:nvPr>
        </p:nvSpPr>
        <p:spPr>
          <a:xfrm>
            <a:off x="685800" y="6194425"/>
            <a:ext cx="4038600" cy="663575"/>
          </a:xfrm>
        </p:spPr>
        <p:txBody>
          <a:bodyPr/>
          <a:lstStyle/>
          <a:p>
            <a:pPr eaLnBrk="1" hangingPunct="1">
              <a:buFont typeface="Arial" charset="0"/>
              <a:buNone/>
            </a:pPr>
            <a:r>
              <a:rPr lang="en-US" sz="2400" i="1">
                <a:latin typeface="Calibri" charset="0"/>
              </a:rPr>
              <a:t>Ritsema et al., 2004</a:t>
            </a:r>
          </a:p>
        </p:txBody>
      </p:sp>
      <p:pic>
        <p:nvPicPr>
          <p:cNvPr id="962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433705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066800" y="2057400"/>
            <a:ext cx="3352800" cy="0"/>
          </a:xfrm>
          <a:prstGeom prst="line">
            <a:avLst/>
          </a:prstGeom>
          <a:ln w="28575">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838200" y="40386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3810000"/>
            <a:ext cx="3429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9626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4349750" y="1981200"/>
            <a:ext cx="48006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6" name="TextBox 1"/>
          <p:cNvSpPr txBox="1">
            <a:spLocks noChangeArrowheads="1"/>
          </p:cNvSpPr>
          <p:nvPr/>
        </p:nvSpPr>
        <p:spPr bwMode="auto">
          <a:xfrm>
            <a:off x="304800" y="7938"/>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a:solidFill>
                  <a:srgbClr val="FF0000"/>
                </a:solidFill>
              </a:rPr>
              <a:t>REGION B</a:t>
            </a:r>
          </a:p>
        </p:txBody>
      </p:sp>
      <p:sp>
        <p:nvSpPr>
          <p:cNvPr id="96267" name="TextBox 2"/>
          <p:cNvSpPr txBox="1">
            <a:spLocks noChangeArrowheads="1"/>
          </p:cNvSpPr>
          <p:nvPr/>
        </p:nvSpPr>
        <p:spPr bwMode="auto">
          <a:xfrm>
            <a:off x="7772400" y="1905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EPR</a:t>
            </a:r>
          </a:p>
        </p:txBody>
      </p:sp>
      <p:sp>
        <p:nvSpPr>
          <p:cNvPr id="5" name="TextBox 4"/>
          <p:cNvSpPr txBox="1"/>
          <p:nvPr/>
        </p:nvSpPr>
        <p:spPr>
          <a:xfrm>
            <a:off x="5105400" y="5486400"/>
            <a:ext cx="3505200" cy="461963"/>
          </a:xfrm>
          <a:prstGeom prst="rect">
            <a:avLst/>
          </a:prstGeom>
          <a:noFill/>
        </p:spPr>
        <p:txBody>
          <a:bodyPr>
            <a:spAutoFit/>
          </a:bodyPr>
          <a:lstStyle/>
          <a:p>
            <a:pPr>
              <a:defRPr/>
            </a:pPr>
            <a:r>
              <a:rPr lang="en-US" sz="2400" i="1" dirty="0">
                <a:solidFill>
                  <a:schemeClr val="accent6">
                    <a:lumMod val="75000"/>
                  </a:schemeClr>
                </a:solidFill>
              </a:rPr>
              <a:t>Deep (TZ) ridge feeders</a:t>
            </a:r>
          </a:p>
        </p:txBody>
      </p:sp>
      <p:cxnSp>
        <p:nvCxnSpPr>
          <p:cNvPr id="7" name="Straight Arrow Connector 6"/>
          <p:cNvCxnSpPr/>
          <p:nvPr/>
        </p:nvCxnSpPr>
        <p:spPr>
          <a:xfrm flipH="1" flipV="1">
            <a:off x="5638800" y="47244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7467600" y="48006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6271" name="TextBox 1"/>
          <p:cNvSpPr txBox="1">
            <a:spLocks noChangeArrowheads="1"/>
          </p:cNvSpPr>
          <p:nvPr/>
        </p:nvSpPr>
        <p:spPr bwMode="auto">
          <a:xfrm>
            <a:off x="5562600" y="62484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Maggi et al</a:t>
            </a:r>
            <a:r>
              <a:rPr lang="en-US" sz="1800"/>
              <a:t>.</a:t>
            </a:r>
          </a:p>
        </p:txBody>
      </p:sp>
    </p:spTree>
    <p:extLst>
      <p:ext uri="{BB962C8B-B14F-4D97-AF65-F5344CB8AC3E}">
        <p14:creationId xmlns:p14="http://schemas.microsoft.com/office/powerpoint/2010/main" val="20751272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9171" y="1095071"/>
            <a:ext cx="6248609" cy="5070457"/>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Up Arrow Callout 2"/>
          <p:cNvSpPr/>
          <p:nvPr/>
        </p:nvSpPr>
        <p:spPr>
          <a:xfrm>
            <a:off x="1877345" y="2935529"/>
            <a:ext cx="1619668" cy="3193191"/>
          </a:xfrm>
          <a:prstGeom prst="upArrowCallout">
            <a:avLst>
              <a:gd name="adj1" fmla="val 45994"/>
              <a:gd name="adj2" fmla="val 37678"/>
              <a:gd name="adj3" fmla="val 25000"/>
              <a:gd name="adj4" fmla="val 53420"/>
            </a:avLst>
          </a:prstGeom>
          <a:pattFill prst="dashVert">
            <a:fgClr>
              <a:srgbClr val="F2007A"/>
            </a:fgClr>
            <a:bgClr>
              <a:srgbClr val="CCFFCC"/>
            </a:bgClr>
          </a:patt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702494" y="5759388"/>
            <a:ext cx="4745892"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871234" y="5796196"/>
            <a:ext cx="3754689" cy="646331"/>
          </a:xfrm>
          <a:prstGeom prst="rect">
            <a:avLst/>
          </a:prstGeom>
          <a:noFill/>
        </p:spPr>
        <p:txBody>
          <a:bodyPr wrap="square" rtlCol="0">
            <a:spAutoFit/>
          </a:bodyPr>
          <a:lstStyle/>
          <a:p>
            <a:r>
              <a:rPr lang="en-US" dirty="0" smtClean="0">
                <a:solidFill>
                  <a:schemeClr val="bg1"/>
                </a:solidFill>
              </a:rPr>
              <a:t>200 </a:t>
            </a:r>
            <a:r>
              <a:rPr lang="en-US" dirty="0" err="1" smtClean="0">
                <a:solidFill>
                  <a:schemeClr val="bg1"/>
                </a:solidFill>
              </a:rPr>
              <a:t>Myr</a:t>
            </a:r>
            <a:r>
              <a:rPr lang="en-US" dirty="0" smtClean="0">
                <a:solidFill>
                  <a:schemeClr val="bg1"/>
                </a:solidFill>
              </a:rPr>
              <a:t> of oceanic crust accumulation</a:t>
            </a:r>
            <a:endParaRPr lang="en-US" dirty="0">
              <a:solidFill>
                <a:schemeClr val="bg1"/>
              </a:solidFill>
            </a:endParaRPr>
          </a:p>
        </p:txBody>
      </p:sp>
      <p:sp>
        <p:nvSpPr>
          <p:cNvPr id="9" name="Cloud 8"/>
          <p:cNvSpPr/>
          <p:nvPr/>
        </p:nvSpPr>
        <p:spPr>
          <a:xfrm>
            <a:off x="2162626" y="5387690"/>
            <a:ext cx="561366" cy="52453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loud 9"/>
          <p:cNvSpPr/>
          <p:nvPr/>
        </p:nvSpPr>
        <p:spPr>
          <a:xfrm>
            <a:off x="1279171" y="5337323"/>
            <a:ext cx="1546044" cy="828205"/>
          </a:xfrm>
          <a:prstGeom prst="cloud">
            <a:avLst/>
          </a:prstGeom>
          <a:pattFill prst="dashHorz">
            <a:fgClr>
              <a:srgbClr val="F2007A"/>
            </a:fgClr>
            <a:bgClr>
              <a:srgbClr val="CCFFCC"/>
            </a:bgClr>
          </a:patt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79172" y="4647152"/>
            <a:ext cx="5982556" cy="1112236"/>
          </a:xfrm>
          <a:prstGeom prst="rect">
            <a:avLst/>
          </a:prstGeom>
          <a:pattFill prst="dashHorz">
            <a:fgClr>
              <a:srgbClr val="FF0000"/>
            </a:fgClr>
            <a:bgClr>
              <a:srgbClr val="CCFFCC"/>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loud 11"/>
          <p:cNvSpPr/>
          <p:nvPr/>
        </p:nvSpPr>
        <p:spPr>
          <a:xfrm>
            <a:off x="1904952" y="4030599"/>
            <a:ext cx="1619668" cy="1113477"/>
          </a:xfrm>
          <a:prstGeom prst="cloud">
            <a:avLst/>
          </a:prstGeom>
          <a:pattFill prst="dashHorz">
            <a:fgClr>
              <a:srgbClr val="FF0000"/>
            </a:fgClr>
            <a:bgClr>
              <a:srgbClr val="CCFFCC"/>
            </a:bgClr>
          </a:patt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loud 12"/>
          <p:cNvSpPr/>
          <p:nvPr/>
        </p:nvSpPr>
        <p:spPr>
          <a:xfrm>
            <a:off x="1279172" y="5759388"/>
            <a:ext cx="1623718" cy="406140"/>
          </a:xfrm>
          <a:prstGeom prst="cloud">
            <a:avLst/>
          </a:prstGeom>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7132067" y="2020462"/>
            <a:ext cx="570564" cy="4108257"/>
          </a:xfrm>
          <a:prstGeom prst="downArrow">
            <a:avLst>
              <a:gd name="adj1" fmla="val 50000"/>
              <a:gd name="adj2" fmla="val 59677"/>
            </a:avLst>
          </a:prstGeom>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279171" y="1748432"/>
            <a:ext cx="3092096" cy="1150285"/>
          </a:xfrm>
          <a:prstGeom prst="rect">
            <a:avLst/>
          </a:prstGeom>
          <a:gradFill flip="none" rotWithShape="1">
            <a:gsLst>
              <a:gs pos="0">
                <a:schemeClr val="accent1">
                  <a:tint val="100000"/>
                  <a:shade val="100000"/>
                  <a:satMod val="130000"/>
                  <a:alpha val="34000"/>
                </a:schemeClr>
              </a:gs>
              <a:gs pos="86000">
                <a:schemeClr val="accent1">
                  <a:tint val="50000"/>
                  <a:shade val="100000"/>
                  <a:satMod val="350000"/>
                  <a:alpha val="56000"/>
                </a:schemeClr>
              </a:gs>
              <a:gs pos="53000">
                <a:schemeClr val="tx2">
                  <a:lumMod val="60000"/>
                  <a:lumOff val="40000"/>
                  <a:alpha val="90000"/>
                </a:schemeClr>
              </a:gs>
              <a:gs pos="1000">
                <a:srgbClr val="E30000"/>
              </a:gs>
            </a:gsLst>
            <a:path path="rect">
              <a:fillToRect l="100000" t="100000"/>
            </a:path>
            <a:tileRect r="-100000" b="-100000"/>
          </a:gradFill>
          <a:ln>
            <a:noFill/>
          </a:ln>
          <a:effectLst>
            <a:outerShdw dist="23000" dir="5400000" sx="0" sy="0" rotWithShape="0">
              <a:srgbClr val="000000"/>
            </a:outerShdw>
            <a:softEdge rad="50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a:off x="1877345" y="1656411"/>
            <a:ext cx="1647275" cy="1822051"/>
          </a:xfrm>
          <a:prstGeom prst="triangle">
            <a:avLst>
              <a:gd name="adj" fmla="val 50559"/>
            </a:avLst>
          </a:prstGeom>
          <a:pattFill prst="dashHorz">
            <a:fgClr>
              <a:srgbClr val="F2007A"/>
            </a:fgClr>
            <a:bgClr>
              <a:srgbClr val="CCFFCC"/>
            </a:bgClr>
          </a:patt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187211" y="1656411"/>
            <a:ext cx="3209271" cy="1315926"/>
          </a:xfrm>
          <a:prstGeom prst="rect">
            <a:avLst/>
          </a:prstGeom>
          <a:gradFill>
            <a:gsLst>
              <a:gs pos="15000">
                <a:schemeClr val="tx2">
                  <a:lumMod val="60000"/>
                  <a:lumOff val="40000"/>
                  <a:alpha val="93000"/>
                </a:schemeClr>
              </a:gs>
              <a:gs pos="81000">
                <a:srgbClr val="FF0000">
                  <a:alpha val="97000"/>
                </a:srgbClr>
              </a:gs>
              <a:gs pos="62000">
                <a:schemeClr val="accent1">
                  <a:tint val="50000"/>
                  <a:shade val="100000"/>
                  <a:satMod val="350000"/>
                  <a:alpha val="51000"/>
                </a:schemeClr>
              </a:gs>
              <a:gs pos="64000">
                <a:schemeClr val="tx2">
                  <a:lumMod val="40000"/>
                  <a:lumOff val="60000"/>
                  <a:alpha val="80000"/>
                </a:schemeClr>
              </a:gs>
            </a:gsLst>
            <a:lin ang="5580000" scaled="0"/>
          </a:gradFill>
          <a:ln>
            <a:noFill/>
          </a:ln>
          <a:effectLst>
            <a:outerShdw dist="12700" dir="5400000" sx="0" sy="0" rotWithShape="0">
              <a:srgbClr val="000000">
                <a:alpha val="75000"/>
              </a:srgbClr>
            </a:outerShdw>
            <a:softEdge rad="139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Up Arrow 20"/>
          <p:cNvSpPr/>
          <p:nvPr/>
        </p:nvSpPr>
        <p:spPr>
          <a:xfrm>
            <a:off x="4187214" y="1604968"/>
            <a:ext cx="266878" cy="1242306"/>
          </a:xfrm>
          <a:prstGeom prst="upArrow">
            <a:avLst/>
          </a:prstGeom>
          <a:gradFill flip="none" rotWithShape="1">
            <a:gsLst>
              <a:gs pos="88000">
                <a:schemeClr val="accent1">
                  <a:tint val="50000"/>
                  <a:shade val="100000"/>
                  <a:satMod val="350000"/>
                </a:schemeClr>
              </a:gs>
              <a:gs pos="25000">
                <a:srgbClr val="E30000">
                  <a:alpha val="62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L-Shape 21"/>
          <p:cNvSpPr/>
          <p:nvPr/>
        </p:nvSpPr>
        <p:spPr>
          <a:xfrm rot="10800000">
            <a:off x="6828379" y="1795005"/>
            <a:ext cx="699401" cy="450913"/>
          </a:xfrm>
          <a:prstGeom prst="corner">
            <a:avLst/>
          </a:prstGeom>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443309" y="5024445"/>
            <a:ext cx="4463294" cy="584776"/>
          </a:xfrm>
          <a:prstGeom prst="rect">
            <a:avLst/>
          </a:prstGeom>
          <a:noFill/>
        </p:spPr>
        <p:txBody>
          <a:bodyPr wrap="square" rtlCol="0">
            <a:spAutoFit/>
          </a:bodyPr>
          <a:lstStyle/>
          <a:p>
            <a:r>
              <a:rPr lang="en-US" sz="3200" dirty="0" smtClean="0"/>
              <a:t>TRANSITION ZONE  (TZ)</a:t>
            </a:r>
            <a:endParaRPr lang="en-US" sz="3200" dirty="0"/>
          </a:p>
        </p:txBody>
      </p:sp>
      <p:sp>
        <p:nvSpPr>
          <p:cNvPr id="25" name="TextBox 24"/>
          <p:cNvSpPr txBox="1"/>
          <p:nvPr/>
        </p:nvSpPr>
        <p:spPr>
          <a:xfrm>
            <a:off x="3220933" y="1953530"/>
            <a:ext cx="3404990" cy="584776"/>
          </a:xfrm>
          <a:prstGeom prst="rect">
            <a:avLst/>
          </a:prstGeom>
          <a:noFill/>
        </p:spPr>
        <p:txBody>
          <a:bodyPr wrap="square" rtlCol="0">
            <a:spAutoFit/>
          </a:bodyPr>
          <a:lstStyle/>
          <a:p>
            <a:r>
              <a:rPr lang="en-US" sz="3200" dirty="0" smtClean="0"/>
              <a:t>REGION B</a:t>
            </a:r>
            <a:endParaRPr lang="en-US" sz="3200" dirty="0"/>
          </a:p>
        </p:txBody>
      </p:sp>
      <p:cxnSp>
        <p:nvCxnSpPr>
          <p:cNvPr id="27" name="Straight Arrow Connector 26"/>
          <p:cNvCxnSpPr/>
          <p:nvPr/>
        </p:nvCxnSpPr>
        <p:spPr>
          <a:xfrm flipH="1">
            <a:off x="6046152" y="1953530"/>
            <a:ext cx="717808"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6184189" y="2226121"/>
            <a:ext cx="579771" cy="19797"/>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6386650" y="2527580"/>
            <a:ext cx="377310" cy="1072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6511996" y="2848399"/>
            <a:ext cx="251964"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597215" y="3956981"/>
            <a:ext cx="2339782" cy="954107"/>
          </a:xfrm>
          <a:prstGeom prst="rect">
            <a:avLst/>
          </a:prstGeom>
          <a:noFill/>
        </p:spPr>
        <p:txBody>
          <a:bodyPr wrap="square" rtlCol="0">
            <a:prstTxWarp prst="textArchUp">
              <a:avLst/>
            </a:prstTxWarp>
            <a:spAutoFit/>
          </a:bodyPr>
          <a:lstStyle/>
          <a:p>
            <a:r>
              <a:rPr lang="en-US" sz="3600" dirty="0" smtClean="0">
                <a:latin typeface="+mj-lt"/>
                <a:cs typeface="Princetown LET"/>
              </a:rPr>
              <a:t>Broad passive </a:t>
            </a:r>
            <a:r>
              <a:rPr lang="en-US" sz="3600" dirty="0" err="1" smtClean="0">
                <a:latin typeface="+mj-lt"/>
                <a:cs typeface="Princetown LET"/>
              </a:rPr>
              <a:t>upwellings</a:t>
            </a:r>
            <a:endParaRPr lang="en-US" sz="3600" dirty="0">
              <a:latin typeface="+mj-lt"/>
              <a:cs typeface="Princetown LET"/>
            </a:endParaRPr>
          </a:p>
        </p:txBody>
      </p:sp>
      <p:sp>
        <p:nvSpPr>
          <p:cNvPr id="39" name="TextBox 38"/>
          <p:cNvSpPr txBox="1"/>
          <p:nvPr/>
        </p:nvSpPr>
        <p:spPr>
          <a:xfrm rot="1074086">
            <a:off x="5615080" y="3350723"/>
            <a:ext cx="1725500" cy="1026488"/>
          </a:xfrm>
          <a:prstGeom prst="rect">
            <a:avLst/>
          </a:prstGeom>
          <a:noFill/>
        </p:spPr>
        <p:txBody>
          <a:bodyPr wrap="square" rtlCol="0">
            <a:prstTxWarp prst="textCascadeDown">
              <a:avLst/>
            </a:prstTxWarp>
            <a:spAutoFit/>
          </a:bodyPr>
          <a:lstStyle/>
          <a:p>
            <a:r>
              <a:rPr lang="en-US" sz="2400" dirty="0" smtClean="0">
                <a:latin typeface="Arial Narrow"/>
                <a:cs typeface="Arial Narrow"/>
              </a:rPr>
              <a:t>Narrow  </a:t>
            </a:r>
            <a:r>
              <a:rPr lang="en-US" sz="2400" dirty="0" err="1" smtClean="0">
                <a:latin typeface="Arial Narrow"/>
                <a:cs typeface="Arial Narrow"/>
              </a:rPr>
              <a:t>downwellings</a:t>
            </a:r>
            <a:endParaRPr lang="en-US" sz="2400" dirty="0" smtClean="0">
              <a:latin typeface="Arial Narrow"/>
              <a:cs typeface="Arial Narrow"/>
            </a:endParaRPr>
          </a:p>
          <a:p>
            <a:r>
              <a:rPr lang="en-US" sz="2400" dirty="0">
                <a:latin typeface="Arial Narrow"/>
                <a:cs typeface="Arial Narrow"/>
              </a:rPr>
              <a:t>c</a:t>
            </a:r>
            <a:r>
              <a:rPr lang="en-US" sz="2400" smtClean="0">
                <a:latin typeface="Arial Narrow"/>
                <a:cs typeface="Arial Narrow"/>
              </a:rPr>
              <a:t>ooling </a:t>
            </a:r>
            <a:r>
              <a:rPr lang="en-US" sz="2400" dirty="0" smtClean="0">
                <a:latin typeface="Arial Narrow"/>
                <a:cs typeface="Arial Narrow"/>
              </a:rPr>
              <a:t>the mantle</a:t>
            </a:r>
            <a:endParaRPr lang="en-US" sz="2400" dirty="0">
              <a:latin typeface="Arial Narrow"/>
              <a:cs typeface="Arial Narrow"/>
            </a:endParaRPr>
          </a:p>
        </p:txBody>
      </p:sp>
      <p:sp>
        <p:nvSpPr>
          <p:cNvPr id="40" name="TextBox 39"/>
          <p:cNvSpPr txBox="1"/>
          <p:nvPr/>
        </p:nvSpPr>
        <p:spPr>
          <a:xfrm>
            <a:off x="1279171" y="1748432"/>
            <a:ext cx="1104320" cy="1200329"/>
          </a:xfrm>
          <a:prstGeom prst="rect">
            <a:avLst/>
          </a:prstGeom>
          <a:noFill/>
        </p:spPr>
        <p:txBody>
          <a:bodyPr wrap="square" rtlCol="0">
            <a:spAutoFit/>
          </a:bodyPr>
          <a:lstStyle/>
          <a:p>
            <a:r>
              <a:rPr lang="en-US" dirty="0" smtClean="0"/>
              <a:t>Super-adiabatic  boundary layer</a:t>
            </a:r>
            <a:endParaRPr lang="en-US" dirty="0"/>
          </a:p>
        </p:txBody>
      </p:sp>
      <p:sp>
        <p:nvSpPr>
          <p:cNvPr id="41" name="TextBox 40"/>
          <p:cNvSpPr txBox="1"/>
          <p:nvPr/>
        </p:nvSpPr>
        <p:spPr>
          <a:xfrm>
            <a:off x="3740424" y="2927073"/>
            <a:ext cx="1427335" cy="369332"/>
          </a:xfrm>
          <a:prstGeom prst="rect">
            <a:avLst/>
          </a:prstGeom>
          <a:solidFill>
            <a:schemeClr val="bg1"/>
          </a:solidFill>
          <a:ln>
            <a:noFill/>
          </a:ln>
        </p:spPr>
        <p:txBody>
          <a:bodyPr wrap="square" rtlCol="0">
            <a:spAutoFit/>
          </a:bodyPr>
          <a:lstStyle/>
          <a:p>
            <a:r>
              <a:rPr lang="en-US" dirty="0" smtClean="0">
                <a:solidFill>
                  <a:srgbClr val="E30000"/>
                </a:solidFill>
              </a:rPr>
              <a:t>Thermal max</a:t>
            </a:r>
            <a:endParaRPr lang="en-US" dirty="0">
              <a:solidFill>
                <a:srgbClr val="E30000"/>
              </a:solidFill>
            </a:endParaRPr>
          </a:p>
        </p:txBody>
      </p:sp>
      <p:sp>
        <p:nvSpPr>
          <p:cNvPr id="42" name="TextBox 41"/>
          <p:cNvSpPr txBox="1"/>
          <p:nvPr/>
        </p:nvSpPr>
        <p:spPr>
          <a:xfrm>
            <a:off x="1348191" y="5387690"/>
            <a:ext cx="1095118" cy="400110"/>
          </a:xfrm>
          <a:prstGeom prst="rect">
            <a:avLst/>
          </a:prstGeom>
          <a:noFill/>
        </p:spPr>
        <p:txBody>
          <a:bodyPr wrap="square" rtlCol="0">
            <a:spAutoFit/>
          </a:bodyPr>
          <a:lstStyle/>
          <a:p>
            <a:r>
              <a:rPr lang="en-US" sz="2000" dirty="0" smtClean="0">
                <a:solidFill>
                  <a:schemeClr val="bg1"/>
                </a:solidFill>
              </a:rPr>
              <a:t>600 km</a:t>
            </a:r>
            <a:endParaRPr lang="en-US" sz="2000" dirty="0">
              <a:solidFill>
                <a:schemeClr val="bg1"/>
              </a:solidFill>
            </a:endParaRPr>
          </a:p>
        </p:txBody>
      </p:sp>
      <p:sp>
        <p:nvSpPr>
          <p:cNvPr id="43" name="TextBox 42"/>
          <p:cNvSpPr txBox="1"/>
          <p:nvPr/>
        </p:nvSpPr>
        <p:spPr>
          <a:xfrm>
            <a:off x="1311381" y="2972337"/>
            <a:ext cx="1131928" cy="400110"/>
          </a:xfrm>
          <a:prstGeom prst="rect">
            <a:avLst/>
          </a:prstGeom>
          <a:noFill/>
        </p:spPr>
        <p:txBody>
          <a:bodyPr wrap="square" rtlCol="0">
            <a:spAutoFit/>
          </a:bodyPr>
          <a:lstStyle/>
          <a:p>
            <a:r>
              <a:rPr lang="en-US" sz="2000" dirty="0" smtClean="0"/>
              <a:t>300 km</a:t>
            </a:r>
            <a:endParaRPr lang="en-US" sz="2000" dirty="0"/>
          </a:p>
        </p:txBody>
      </p:sp>
      <p:grpSp>
        <p:nvGrpSpPr>
          <p:cNvPr id="47" name="Gruppo 46"/>
          <p:cNvGrpSpPr/>
          <p:nvPr/>
        </p:nvGrpSpPr>
        <p:grpSpPr>
          <a:xfrm>
            <a:off x="4025900" y="3309104"/>
            <a:ext cx="1487420" cy="1399482"/>
            <a:chOff x="4025900" y="3296404"/>
            <a:chExt cx="1487420" cy="1399482"/>
          </a:xfrm>
        </p:grpSpPr>
        <p:sp>
          <p:nvSpPr>
            <p:cNvPr id="45" name="Ovale 44"/>
            <p:cNvSpPr/>
            <p:nvPr/>
          </p:nvSpPr>
          <p:spPr>
            <a:xfrm>
              <a:off x="4025900" y="3296404"/>
              <a:ext cx="1487420" cy="1399482"/>
            </a:xfrm>
            <a:prstGeom prst="ellipse">
              <a:avLst/>
            </a:prstGeom>
            <a:gradFill flip="none" rotWithShape="1">
              <a:gsLst>
                <a:gs pos="0">
                  <a:schemeClr val="accent2">
                    <a:alpha val="57000"/>
                  </a:schemeClr>
                </a:gs>
                <a:gs pos="100000">
                  <a:srgbClr val="FFFFFF">
                    <a:alpha val="57000"/>
                  </a:srgbClr>
                </a:gs>
                <a:gs pos="50000">
                  <a:schemeClr val="accent2">
                    <a:alpha val="57000"/>
                  </a:schemeClr>
                </a:gs>
                <a:gs pos="75000">
                  <a:schemeClr val="tx2">
                    <a:alpha val="57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FFFF"/>
                </a:solidFill>
              </a:endParaRPr>
            </a:p>
          </p:txBody>
        </p:sp>
        <p:sp>
          <p:nvSpPr>
            <p:cNvPr id="44" name="TextBox 43"/>
            <p:cNvSpPr txBox="1"/>
            <p:nvPr/>
          </p:nvSpPr>
          <p:spPr>
            <a:xfrm>
              <a:off x="4270959" y="3334347"/>
              <a:ext cx="1242360" cy="1323439"/>
            </a:xfrm>
            <a:prstGeom prst="rect">
              <a:avLst/>
            </a:prstGeom>
            <a:noFill/>
          </p:spPr>
          <p:txBody>
            <a:bodyPr wrap="square" rtlCol="0">
              <a:spAutoFit/>
            </a:bodyPr>
            <a:lstStyle/>
            <a:p>
              <a:r>
                <a:rPr lang="en-US" sz="2000" i="1" dirty="0" err="1" smtClean="0">
                  <a:solidFill>
                    <a:srgbClr val="3366FF"/>
                  </a:solidFill>
                </a:rPr>
                <a:t>Tp</a:t>
              </a:r>
              <a:r>
                <a:rPr lang="en-US" sz="2000" i="1" dirty="0" smtClean="0">
                  <a:solidFill>
                    <a:srgbClr val="3366FF"/>
                  </a:solidFill>
                </a:rPr>
                <a:t> decreases with depth</a:t>
              </a:r>
              <a:endParaRPr lang="en-US" sz="2000" i="1" dirty="0">
                <a:solidFill>
                  <a:srgbClr val="3366FF"/>
                </a:solidFill>
              </a:endParaRPr>
            </a:p>
          </p:txBody>
        </p:sp>
      </p:grpSp>
      <p:pic>
        <p:nvPicPr>
          <p:cNvPr id="46" name="Picture 45"/>
          <p:cNvPicPr>
            <a:picLocks noChangeAspect="1"/>
          </p:cNvPicPr>
          <p:nvPr/>
        </p:nvPicPr>
        <p:blipFill>
          <a:blip r:embed="rId3"/>
          <a:stretch>
            <a:fillRect/>
          </a:stretch>
        </p:blipFill>
        <p:spPr>
          <a:xfrm rot="652466">
            <a:off x="6514668" y="5382529"/>
            <a:ext cx="551118" cy="755122"/>
          </a:xfrm>
          <a:prstGeom prst="rect">
            <a:avLst/>
          </a:prstGeom>
        </p:spPr>
      </p:pic>
      <p:sp>
        <p:nvSpPr>
          <p:cNvPr id="4" name="Cloud 3"/>
          <p:cNvSpPr/>
          <p:nvPr/>
        </p:nvSpPr>
        <p:spPr>
          <a:xfrm>
            <a:off x="1276871" y="5235224"/>
            <a:ext cx="1200947" cy="747993"/>
          </a:xfrm>
          <a:prstGeom prst="cloud">
            <a:avLst/>
          </a:prstGeom>
          <a:gradFill>
            <a:gsLst>
              <a:gs pos="6000">
                <a:schemeClr val="accent1">
                  <a:tint val="100000"/>
                  <a:shade val="100000"/>
                  <a:satMod val="130000"/>
                  <a:alpha val="86000"/>
                </a:schemeClr>
              </a:gs>
              <a:gs pos="57000">
                <a:schemeClr val="accent1">
                  <a:tint val="50000"/>
                  <a:shade val="100000"/>
                  <a:satMod val="350000"/>
                </a:schemeClr>
              </a:gs>
            </a:gsLst>
            <a:lin ang="0" scaled="0"/>
          </a:gra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48191" y="5539773"/>
            <a:ext cx="1141130" cy="369332"/>
          </a:xfrm>
          <a:prstGeom prst="rect">
            <a:avLst/>
          </a:prstGeom>
          <a:noFill/>
        </p:spPr>
        <p:txBody>
          <a:bodyPr wrap="square" rtlCol="0">
            <a:spAutoFit/>
          </a:bodyPr>
          <a:lstStyle/>
          <a:p>
            <a:r>
              <a:rPr lang="en-US" dirty="0" smtClean="0"/>
              <a:t>600 km</a:t>
            </a:r>
            <a:endParaRPr lang="en-US" dirty="0"/>
          </a:p>
        </p:txBody>
      </p:sp>
      <p:sp>
        <p:nvSpPr>
          <p:cNvPr id="6" name="Right Triangle 5"/>
          <p:cNvSpPr/>
          <p:nvPr/>
        </p:nvSpPr>
        <p:spPr>
          <a:xfrm>
            <a:off x="6423462" y="5759388"/>
            <a:ext cx="483141" cy="406140"/>
          </a:xfrm>
          <a:prstGeom prst="r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loud 13"/>
          <p:cNvSpPr/>
          <p:nvPr/>
        </p:nvSpPr>
        <p:spPr>
          <a:xfrm>
            <a:off x="1877345" y="4120566"/>
            <a:ext cx="1803722" cy="790522"/>
          </a:xfrm>
          <a:prstGeom prst="cloud">
            <a:avLst/>
          </a:prstGeom>
          <a:pattFill prst="dashVert">
            <a:fgClr>
              <a:srgbClr val="F2007A"/>
            </a:fgClr>
            <a:bgClr>
              <a:srgbClr val="CCFFCC"/>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23333" y="203200"/>
            <a:ext cx="8026400" cy="584776"/>
          </a:xfrm>
          <a:prstGeom prst="rect">
            <a:avLst/>
          </a:prstGeom>
          <a:solidFill>
            <a:schemeClr val="bg1"/>
          </a:solidFill>
        </p:spPr>
        <p:txBody>
          <a:bodyPr wrap="square" rtlCol="0">
            <a:spAutoFit/>
          </a:bodyPr>
          <a:lstStyle/>
          <a:p>
            <a:r>
              <a:rPr lang="en-US" sz="3200" dirty="0" smtClean="0">
                <a:solidFill>
                  <a:srgbClr val="0000FF"/>
                </a:solidFill>
              </a:rPr>
              <a:t>Thus, the ‘new’* Paradigm</a:t>
            </a:r>
            <a:endParaRPr lang="en-US" sz="3200" dirty="0">
              <a:solidFill>
                <a:srgbClr val="0000FF"/>
              </a:solidFill>
            </a:endParaRPr>
          </a:p>
        </p:txBody>
      </p:sp>
      <p:pic>
        <p:nvPicPr>
          <p:cNvPr id="26" name="Picture 25"/>
          <p:cNvPicPr>
            <a:picLocks noChangeAspect="1"/>
          </p:cNvPicPr>
          <p:nvPr/>
        </p:nvPicPr>
        <p:blipFill>
          <a:blip r:embed="rId4"/>
          <a:stretch>
            <a:fillRect/>
          </a:stretch>
        </p:blipFill>
        <p:spPr>
          <a:xfrm>
            <a:off x="6953802" y="6205473"/>
            <a:ext cx="816666" cy="474107"/>
          </a:xfrm>
          <a:prstGeom prst="rect">
            <a:avLst/>
          </a:prstGeom>
        </p:spPr>
      </p:pic>
      <p:sp>
        <p:nvSpPr>
          <p:cNvPr id="16" name="TextBox 15"/>
          <p:cNvSpPr txBox="1"/>
          <p:nvPr/>
        </p:nvSpPr>
        <p:spPr>
          <a:xfrm>
            <a:off x="5757333" y="5759388"/>
            <a:ext cx="868590" cy="369332"/>
          </a:xfrm>
          <a:prstGeom prst="rect">
            <a:avLst/>
          </a:prstGeom>
          <a:noFill/>
        </p:spPr>
        <p:txBody>
          <a:bodyPr wrap="square" rtlCol="0">
            <a:spAutoFit/>
          </a:bodyPr>
          <a:lstStyle/>
          <a:p>
            <a:r>
              <a:rPr lang="en-US" dirty="0" smtClean="0">
                <a:solidFill>
                  <a:schemeClr val="bg1"/>
                </a:solidFill>
              </a:rPr>
              <a:t>(RIP)</a:t>
            </a:r>
            <a:endParaRPr lang="en-US" dirty="0">
              <a:solidFill>
                <a:schemeClr val="bg1"/>
              </a:solidFill>
            </a:endParaRPr>
          </a:p>
        </p:txBody>
      </p:sp>
      <p:sp>
        <p:nvSpPr>
          <p:cNvPr id="23" name="TextBox 22"/>
          <p:cNvSpPr txBox="1"/>
          <p:nvPr/>
        </p:nvSpPr>
        <p:spPr>
          <a:xfrm>
            <a:off x="423332" y="6442527"/>
            <a:ext cx="5637733" cy="369332"/>
          </a:xfrm>
          <a:prstGeom prst="rect">
            <a:avLst/>
          </a:prstGeom>
          <a:noFill/>
        </p:spPr>
        <p:txBody>
          <a:bodyPr wrap="square" rtlCol="0">
            <a:spAutoFit/>
          </a:bodyPr>
          <a:lstStyle/>
          <a:p>
            <a:r>
              <a:rPr lang="en-US" dirty="0" smtClean="0"/>
              <a:t>(* actually due to Birch, </a:t>
            </a:r>
            <a:r>
              <a:rPr lang="en-US" dirty="0" err="1" smtClean="0"/>
              <a:t>Tatsumoto</a:t>
            </a:r>
            <a:r>
              <a:rPr lang="en-US" dirty="0" smtClean="0"/>
              <a:t>, J. </a:t>
            </a:r>
            <a:r>
              <a:rPr lang="en-US" dirty="0" err="1" smtClean="0"/>
              <a:t>Tuzo</a:t>
            </a:r>
            <a:r>
              <a:rPr lang="en-US" dirty="0" smtClean="0"/>
              <a:t> Wilson)</a:t>
            </a:r>
            <a:endParaRPr lang="en-US" dirty="0"/>
          </a:p>
        </p:txBody>
      </p:sp>
      <p:pic>
        <p:nvPicPr>
          <p:cNvPr id="31" name="Picture 30"/>
          <p:cNvPicPr>
            <a:picLocks noChangeAspect="1"/>
          </p:cNvPicPr>
          <p:nvPr/>
        </p:nvPicPr>
        <p:blipFill>
          <a:blip r:embed="rId5"/>
          <a:stretch>
            <a:fillRect/>
          </a:stretch>
        </p:blipFill>
        <p:spPr>
          <a:xfrm>
            <a:off x="7527780" y="919795"/>
            <a:ext cx="1438557" cy="2201334"/>
          </a:xfrm>
          <a:prstGeom prst="rect">
            <a:avLst/>
          </a:prstGeom>
        </p:spPr>
      </p:pic>
      <p:sp>
        <p:nvSpPr>
          <p:cNvPr id="33" name="Rectangle 32"/>
          <p:cNvSpPr/>
          <p:nvPr/>
        </p:nvSpPr>
        <p:spPr>
          <a:xfrm>
            <a:off x="7527780" y="1095071"/>
            <a:ext cx="1438557" cy="699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7527781" y="1412249"/>
            <a:ext cx="1302474" cy="369332"/>
          </a:xfrm>
          <a:prstGeom prst="rect">
            <a:avLst/>
          </a:prstGeom>
          <a:noFill/>
        </p:spPr>
        <p:txBody>
          <a:bodyPr wrap="square" rtlCol="0">
            <a:spAutoFit/>
          </a:bodyPr>
          <a:lstStyle/>
          <a:p>
            <a:r>
              <a:rPr lang="en-US" dirty="0" smtClean="0"/>
              <a:t>Shear strain</a:t>
            </a:r>
            <a:endParaRPr lang="en-US" dirty="0"/>
          </a:p>
        </p:txBody>
      </p:sp>
      <p:sp>
        <p:nvSpPr>
          <p:cNvPr id="35" name="TextBox 34"/>
          <p:cNvSpPr txBox="1"/>
          <p:nvPr/>
        </p:nvSpPr>
        <p:spPr>
          <a:xfrm>
            <a:off x="7953277" y="2706160"/>
            <a:ext cx="1013060" cy="369332"/>
          </a:xfrm>
          <a:prstGeom prst="rect">
            <a:avLst/>
          </a:prstGeom>
          <a:noFill/>
        </p:spPr>
        <p:txBody>
          <a:bodyPr wrap="square" rtlCol="0">
            <a:spAutoFit/>
          </a:bodyPr>
          <a:lstStyle/>
          <a:p>
            <a:r>
              <a:rPr lang="en-US" dirty="0" smtClean="0"/>
              <a:t>“fixed”</a:t>
            </a:r>
            <a:endParaRPr lang="en-US" dirty="0"/>
          </a:p>
        </p:txBody>
      </p:sp>
      <p:sp>
        <p:nvSpPr>
          <p:cNvPr id="36" name="TextBox 35"/>
          <p:cNvSpPr txBox="1"/>
          <p:nvPr/>
        </p:nvSpPr>
        <p:spPr>
          <a:xfrm>
            <a:off x="4907458" y="2359081"/>
            <a:ext cx="913748" cy="646331"/>
          </a:xfrm>
          <a:prstGeom prst="rect">
            <a:avLst/>
          </a:prstGeom>
          <a:noFill/>
        </p:spPr>
        <p:txBody>
          <a:bodyPr wrap="square" rtlCol="0">
            <a:spAutoFit/>
          </a:bodyPr>
          <a:lstStyle/>
          <a:p>
            <a:r>
              <a:rPr lang="en-US" dirty="0" smtClean="0"/>
              <a:t>Hawaii source</a:t>
            </a:r>
            <a:endParaRPr lang="en-US" dirty="0"/>
          </a:p>
        </p:txBody>
      </p:sp>
      <p:sp>
        <p:nvSpPr>
          <p:cNvPr id="37" name="TextBox 36"/>
          <p:cNvSpPr txBox="1"/>
          <p:nvPr/>
        </p:nvSpPr>
        <p:spPr>
          <a:xfrm>
            <a:off x="2383491" y="4120566"/>
            <a:ext cx="1113522" cy="646331"/>
          </a:xfrm>
          <a:prstGeom prst="rect">
            <a:avLst/>
          </a:prstGeom>
          <a:noFill/>
        </p:spPr>
        <p:txBody>
          <a:bodyPr wrap="square" rtlCol="0">
            <a:spAutoFit/>
          </a:bodyPr>
          <a:lstStyle/>
          <a:p>
            <a:r>
              <a:rPr lang="en-US" dirty="0" smtClean="0"/>
              <a:t>MORB source</a:t>
            </a:r>
            <a:endParaRPr lang="en-US" dirty="0"/>
          </a:p>
        </p:txBody>
      </p:sp>
      <p:sp>
        <p:nvSpPr>
          <p:cNvPr id="32" name="TextBox 31"/>
          <p:cNvSpPr txBox="1"/>
          <p:nvPr/>
        </p:nvSpPr>
        <p:spPr>
          <a:xfrm>
            <a:off x="5383644" y="1102101"/>
            <a:ext cx="2484558" cy="646331"/>
          </a:xfrm>
          <a:prstGeom prst="rect">
            <a:avLst/>
          </a:prstGeom>
          <a:noFill/>
        </p:spPr>
        <p:txBody>
          <a:bodyPr wrap="square" rtlCol="0">
            <a:spAutoFit/>
          </a:bodyPr>
          <a:lstStyle/>
          <a:p>
            <a:r>
              <a:rPr lang="en-US" dirty="0" smtClean="0"/>
              <a:t>Shear-driven magma segregation</a:t>
            </a:r>
            <a:endParaRPr lang="en-US" dirty="0"/>
          </a:p>
        </p:txBody>
      </p:sp>
    </p:spTree>
    <p:extLst>
      <p:ext uri="{BB962C8B-B14F-4D97-AF65-F5344CB8AC3E}">
        <p14:creationId xmlns:p14="http://schemas.microsoft.com/office/powerpoint/2010/main" val="21475268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11200"/>
            <a:ext cx="7620000" cy="1524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914400" y="2218267"/>
            <a:ext cx="7620000" cy="1524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914400" y="3725334"/>
            <a:ext cx="7620000" cy="7450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1202267" y="1083733"/>
            <a:ext cx="1253066" cy="1134534"/>
          </a:xfrm>
          <a:prstGeom prst="downArrow">
            <a:avLst/>
          </a:prstGeom>
          <a:gradFill>
            <a:gsLst>
              <a:gs pos="0">
                <a:schemeClr val="accent1">
                  <a:tint val="100000"/>
                  <a:shade val="100000"/>
                  <a:satMod val="130000"/>
                </a:schemeClr>
              </a:gs>
              <a:gs pos="100000">
                <a:schemeClr val="accent1">
                  <a:tint val="50000"/>
                  <a:shade val="100000"/>
                  <a:satMod val="350000"/>
                </a:schemeClr>
              </a:gs>
              <a:gs pos="50000">
                <a:srgbClr val="00009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1202267" y="2319866"/>
            <a:ext cx="1253066" cy="1405467"/>
          </a:xfrm>
          <a:prstGeom prst="downArrow">
            <a:avLst/>
          </a:prstGeom>
          <a:gradFill>
            <a:gsLst>
              <a:gs pos="0">
                <a:schemeClr val="accent1">
                  <a:tint val="100000"/>
                  <a:shade val="100000"/>
                  <a:satMod val="130000"/>
                </a:schemeClr>
              </a:gs>
              <a:gs pos="100000">
                <a:schemeClr val="accent1">
                  <a:tint val="50000"/>
                  <a:shade val="100000"/>
                  <a:satMod val="350000"/>
                </a:schemeClr>
              </a:gs>
              <a:gs pos="87000">
                <a:srgbClr val="FF0000"/>
              </a:gs>
            </a:gsLst>
            <a:lin ang="498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urved Up Arrow 6"/>
          <p:cNvSpPr/>
          <p:nvPr/>
        </p:nvSpPr>
        <p:spPr>
          <a:xfrm>
            <a:off x="2116667" y="1591733"/>
            <a:ext cx="948266" cy="508000"/>
          </a:xfrm>
          <a:prstGeom prst="curved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flipV="1">
            <a:off x="4148667" y="736597"/>
            <a:ext cx="1828799" cy="2870201"/>
          </a:xfrm>
          <a:prstGeom prst="bentArrow">
            <a:avLst>
              <a:gd name="adj1" fmla="val 25000"/>
              <a:gd name="adj2" fmla="val 25000"/>
              <a:gd name="adj3" fmla="val 25000"/>
              <a:gd name="adj4" fmla="val 41451"/>
            </a:avLst>
          </a:prstGeom>
          <a:gradFill>
            <a:gsLst>
              <a:gs pos="56000">
                <a:schemeClr val="accent1">
                  <a:tint val="100000"/>
                  <a:shade val="100000"/>
                  <a:satMod val="130000"/>
                  <a:alpha val="29000"/>
                </a:schemeClr>
              </a:gs>
              <a:gs pos="99000">
                <a:schemeClr val="accent1">
                  <a:tint val="50000"/>
                  <a:shade val="100000"/>
                  <a:satMod val="350000"/>
                </a:schemeClr>
              </a:gs>
              <a:gs pos="91000">
                <a:srgbClr val="FF0000">
                  <a:alpha val="15000"/>
                </a:srgb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16200000" flipV="1">
            <a:off x="6087532" y="973665"/>
            <a:ext cx="2336799" cy="2556934"/>
          </a:xfrm>
          <a:prstGeom prst="bentArrow">
            <a:avLst>
              <a:gd name="adj1" fmla="val 25000"/>
              <a:gd name="adj2" fmla="val 25000"/>
              <a:gd name="adj3" fmla="val 25000"/>
              <a:gd name="adj4" fmla="val 41451"/>
            </a:avLst>
          </a:prstGeom>
          <a:gradFill>
            <a:gsLst>
              <a:gs pos="81000">
                <a:srgbClr val="FF0000">
                  <a:alpha val="20000"/>
                </a:srgbClr>
              </a:gs>
              <a:gs pos="100000">
                <a:schemeClr val="accent1">
                  <a:tint val="50000"/>
                  <a:shade val="100000"/>
                  <a:satMod val="350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352800" y="1811867"/>
            <a:ext cx="795867" cy="461665"/>
          </a:xfrm>
          <a:prstGeom prst="rect">
            <a:avLst/>
          </a:prstGeom>
          <a:noFill/>
        </p:spPr>
        <p:txBody>
          <a:bodyPr wrap="square" rtlCol="0">
            <a:spAutoFit/>
          </a:bodyPr>
          <a:lstStyle/>
          <a:p>
            <a:r>
              <a:rPr lang="en-US" sz="2400" dirty="0" smtClean="0"/>
              <a:t>410</a:t>
            </a:r>
            <a:endParaRPr lang="en-US" sz="2400" dirty="0"/>
          </a:p>
        </p:txBody>
      </p:sp>
      <p:sp>
        <p:nvSpPr>
          <p:cNvPr id="11" name="TextBox 10"/>
          <p:cNvSpPr txBox="1"/>
          <p:nvPr/>
        </p:nvSpPr>
        <p:spPr>
          <a:xfrm>
            <a:off x="3352800" y="3263668"/>
            <a:ext cx="795867" cy="461665"/>
          </a:xfrm>
          <a:prstGeom prst="rect">
            <a:avLst/>
          </a:prstGeom>
          <a:noFill/>
        </p:spPr>
        <p:txBody>
          <a:bodyPr wrap="square" rtlCol="0">
            <a:spAutoFit/>
          </a:bodyPr>
          <a:lstStyle/>
          <a:p>
            <a:r>
              <a:rPr lang="en-US" sz="2400" dirty="0" smtClean="0"/>
              <a:t>650</a:t>
            </a:r>
            <a:endParaRPr lang="en-US" sz="2400" dirty="0"/>
          </a:p>
        </p:txBody>
      </p:sp>
      <p:sp>
        <p:nvSpPr>
          <p:cNvPr id="12" name="TextBox 11"/>
          <p:cNvSpPr txBox="1"/>
          <p:nvPr/>
        </p:nvSpPr>
        <p:spPr>
          <a:xfrm>
            <a:off x="1354667" y="711200"/>
            <a:ext cx="1303866" cy="461665"/>
          </a:xfrm>
          <a:prstGeom prst="rect">
            <a:avLst/>
          </a:prstGeom>
          <a:noFill/>
        </p:spPr>
        <p:txBody>
          <a:bodyPr wrap="square" rtlCol="0">
            <a:spAutoFit/>
          </a:bodyPr>
          <a:lstStyle/>
          <a:p>
            <a:r>
              <a:rPr lang="en-US" sz="2400" dirty="0" err="1" smtClean="0"/>
              <a:t>eclogite</a:t>
            </a:r>
            <a:endParaRPr lang="en-US" sz="2400" dirty="0"/>
          </a:p>
        </p:txBody>
      </p:sp>
      <p:sp>
        <p:nvSpPr>
          <p:cNvPr id="13" name="Oval 12"/>
          <p:cNvSpPr/>
          <p:nvPr/>
        </p:nvSpPr>
        <p:spPr>
          <a:xfrm>
            <a:off x="1066799" y="3742267"/>
            <a:ext cx="1320800" cy="474133"/>
          </a:xfrm>
          <a:prstGeom prst="ellipse">
            <a:avLst/>
          </a:prstGeom>
          <a:gradFill flip="none" rotWithShape="1">
            <a:gsLst>
              <a:gs pos="0">
                <a:srgbClr val="FF0000">
                  <a:alpha val="86000"/>
                </a:srgbClr>
              </a:gs>
              <a:gs pos="100000">
                <a:srgbClr val="FFFFFF"/>
              </a:gs>
            </a:gsLst>
            <a:path path="rect">
              <a:fillToRect l="100000" t="100000"/>
            </a:path>
            <a:tileRect r="-100000" b="-100000"/>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894667" y="1083732"/>
            <a:ext cx="1879600" cy="461665"/>
          </a:xfrm>
          <a:prstGeom prst="rect">
            <a:avLst/>
          </a:prstGeom>
          <a:noFill/>
        </p:spPr>
        <p:txBody>
          <a:bodyPr wrap="square" rtlCol="0">
            <a:spAutoFit/>
          </a:bodyPr>
          <a:lstStyle/>
          <a:p>
            <a:r>
              <a:rPr lang="en-US" sz="2400" dirty="0" err="1" smtClean="0"/>
              <a:t>harzburgite</a:t>
            </a:r>
            <a:endParaRPr lang="en-US" sz="2400" dirty="0"/>
          </a:p>
        </p:txBody>
      </p:sp>
      <p:sp>
        <p:nvSpPr>
          <p:cNvPr id="15" name="Arc 14"/>
          <p:cNvSpPr/>
          <p:nvPr/>
        </p:nvSpPr>
        <p:spPr>
          <a:xfrm rot="7963550">
            <a:off x="1106354" y="2883735"/>
            <a:ext cx="1320800" cy="1100666"/>
          </a:xfrm>
          <a:prstGeom prst="arc">
            <a:avLst/>
          </a:prstGeom>
          <a:ln w="38100" cmpd="sng">
            <a:solidFill>
              <a:srgbClr val="00009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1270001" y="3606798"/>
            <a:ext cx="1185332" cy="461665"/>
          </a:xfrm>
          <a:prstGeom prst="rect">
            <a:avLst/>
          </a:prstGeom>
          <a:noFill/>
        </p:spPr>
        <p:txBody>
          <a:bodyPr wrap="square" rtlCol="0">
            <a:spAutoFit/>
          </a:bodyPr>
          <a:lstStyle/>
          <a:p>
            <a:r>
              <a:rPr lang="en-US" sz="2400" i="1" dirty="0" smtClean="0"/>
              <a:t>cold</a:t>
            </a:r>
            <a:endParaRPr lang="en-US" sz="2400" i="1" dirty="0"/>
          </a:p>
        </p:txBody>
      </p:sp>
      <p:sp>
        <p:nvSpPr>
          <p:cNvPr id="17" name="TextBox 16"/>
          <p:cNvSpPr txBox="1"/>
          <p:nvPr/>
        </p:nvSpPr>
        <p:spPr>
          <a:xfrm>
            <a:off x="3064933" y="2575536"/>
            <a:ext cx="1083734" cy="523220"/>
          </a:xfrm>
          <a:prstGeom prst="rect">
            <a:avLst/>
          </a:prstGeom>
          <a:noFill/>
        </p:spPr>
        <p:txBody>
          <a:bodyPr wrap="square" rtlCol="0">
            <a:spAutoFit/>
          </a:bodyPr>
          <a:lstStyle/>
          <a:p>
            <a:r>
              <a:rPr lang="en-US" sz="2800" i="1" dirty="0" smtClean="0">
                <a:solidFill>
                  <a:srgbClr val="3366FF"/>
                </a:solidFill>
              </a:rPr>
              <a:t>cold</a:t>
            </a:r>
            <a:endParaRPr lang="en-US" sz="2800" i="1" dirty="0">
              <a:solidFill>
                <a:srgbClr val="3366FF"/>
              </a:solidFill>
            </a:endParaRPr>
          </a:p>
        </p:txBody>
      </p:sp>
    </p:spTree>
    <p:extLst>
      <p:ext uri="{BB962C8B-B14F-4D97-AF65-F5344CB8AC3E}">
        <p14:creationId xmlns:p14="http://schemas.microsoft.com/office/powerpoint/2010/main" val="2225160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49300"/>
            <a:ext cx="9144000" cy="5353683"/>
          </a:xfrm>
          <a:prstGeom prst="rect">
            <a:avLst/>
          </a:prstGeom>
        </p:spPr>
      </p:pic>
      <p:sp>
        <p:nvSpPr>
          <p:cNvPr id="3" name="TextBox 2"/>
          <p:cNvSpPr txBox="1"/>
          <p:nvPr/>
        </p:nvSpPr>
        <p:spPr>
          <a:xfrm>
            <a:off x="279400" y="68640"/>
            <a:ext cx="1854200" cy="1569660"/>
          </a:xfrm>
          <a:prstGeom prst="rect">
            <a:avLst/>
          </a:prstGeom>
          <a:solidFill>
            <a:schemeClr val="bg1"/>
          </a:solidFill>
        </p:spPr>
        <p:txBody>
          <a:bodyPr wrap="square" rtlCol="0">
            <a:spAutoFit/>
          </a:bodyPr>
          <a:lstStyle/>
          <a:p>
            <a:r>
              <a:rPr lang="en-US" sz="2400" dirty="0" smtClean="0"/>
              <a:t>Pacific hotspots &amp; backtracked plateaus</a:t>
            </a:r>
            <a:endParaRPr lang="en-US" sz="2400" dirty="0"/>
          </a:p>
        </p:txBody>
      </p:sp>
      <p:sp>
        <p:nvSpPr>
          <p:cNvPr id="4" name="Down Arrow 3"/>
          <p:cNvSpPr/>
          <p:nvPr/>
        </p:nvSpPr>
        <p:spPr>
          <a:xfrm>
            <a:off x="1803400" y="1016000"/>
            <a:ext cx="393700" cy="5969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603500" y="287635"/>
            <a:ext cx="2476500" cy="461665"/>
          </a:xfrm>
          <a:prstGeom prst="rect">
            <a:avLst/>
          </a:prstGeom>
          <a:noFill/>
        </p:spPr>
        <p:txBody>
          <a:bodyPr wrap="square" rtlCol="0">
            <a:spAutoFit/>
          </a:bodyPr>
          <a:lstStyle/>
          <a:p>
            <a:r>
              <a:rPr lang="en-US" sz="2400" dirty="0" smtClean="0"/>
              <a:t>Atlantic hotspots</a:t>
            </a:r>
            <a:endParaRPr lang="en-US" sz="2400" dirty="0"/>
          </a:p>
        </p:txBody>
      </p:sp>
      <p:sp>
        <p:nvSpPr>
          <p:cNvPr id="6" name="Down Arrow 5"/>
          <p:cNvSpPr/>
          <p:nvPr/>
        </p:nvSpPr>
        <p:spPr>
          <a:xfrm>
            <a:off x="3683000" y="749300"/>
            <a:ext cx="317500" cy="7239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5664200" y="68640"/>
            <a:ext cx="2209800" cy="1200328"/>
          </a:xfrm>
          <a:prstGeom prst="rect">
            <a:avLst/>
          </a:prstGeom>
          <a:solidFill>
            <a:schemeClr val="bg1"/>
          </a:solidFill>
        </p:spPr>
        <p:txBody>
          <a:bodyPr wrap="square" rtlCol="0">
            <a:spAutoFit/>
          </a:bodyPr>
          <a:lstStyle/>
          <a:p>
            <a:r>
              <a:rPr lang="en-US" sz="2400" dirty="0" smtClean="0"/>
              <a:t>Indian Ocean hotspots &amp; plateaus</a:t>
            </a:r>
            <a:endParaRPr lang="en-US" sz="2400" dirty="0"/>
          </a:p>
        </p:txBody>
      </p:sp>
      <p:sp>
        <p:nvSpPr>
          <p:cNvPr id="8" name="Down Arrow 7"/>
          <p:cNvSpPr/>
          <p:nvPr/>
        </p:nvSpPr>
        <p:spPr>
          <a:xfrm>
            <a:off x="5295900" y="1168400"/>
            <a:ext cx="368300" cy="25019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34434" y="6027003"/>
            <a:ext cx="8504881" cy="830997"/>
          </a:xfrm>
          <a:prstGeom prst="rect">
            <a:avLst/>
          </a:prstGeom>
          <a:noFill/>
        </p:spPr>
        <p:txBody>
          <a:bodyPr wrap="square" rtlCol="0">
            <a:spAutoFit/>
          </a:bodyPr>
          <a:lstStyle/>
          <a:p>
            <a:r>
              <a:rPr lang="en-US" sz="2400" dirty="0" smtClean="0">
                <a:solidFill>
                  <a:schemeClr val="accent2"/>
                </a:solidFill>
              </a:rPr>
              <a:t>Present day ridge-related low </a:t>
            </a:r>
            <a:r>
              <a:rPr lang="en-US" sz="2400" dirty="0" err="1" smtClean="0">
                <a:solidFill>
                  <a:schemeClr val="accent2"/>
                </a:solidFill>
              </a:rPr>
              <a:t>wavespeed</a:t>
            </a:r>
            <a:r>
              <a:rPr lang="en-US" sz="2400" dirty="0" smtClean="0">
                <a:solidFill>
                  <a:schemeClr val="accent2"/>
                </a:solidFill>
              </a:rPr>
              <a:t> regions correspond to red-brown age regions &amp; backtracked ‘hotspots’</a:t>
            </a:r>
            <a:endParaRPr lang="en-US" sz="2400" dirty="0">
              <a:solidFill>
                <a:schemeClr val="accent2"/>
              </a:solidFill>
            </a:endParaRPr>
          </a:p>
        </p:txBody>
      </p:sp>
      <p:sp>
        <p:nvSpPr>
          <p:cNvPr id="10" name="TextBox 9"/>
          <p:cNvSpPr txBox="1"/>
          <p:nvPr/>
        </p:nvSpPr>
        <p:spPr>
          <a:xfrm>
            <a:off x="8424538" y="6520818"/>
            <a:ext cx="719462" cy="338554"/>
          </a:xfrm>
          <a:prstGeom prst="rect">
            <a:avLst/>
          </a:prstGeom>
          <a:noFill/>
        </p:spPr>
        <p:txBody>
          <a:bodyPr wrap="square" rtlCol="0">
            <a:spAutoFit/>
          </a:bodyPr>
          <a:lstStyle/>
          <a:p>
            <a:r>
              <a:rPr lang="en-US" sz="1600" dirty="0" smtClean="0"/>
              <a:t>4:50</a:t>
            </a:r>
            <a:endParaRPr lang="en-US" sz="1600" dirty="0"/>
          </a:p>
        </p:txBody>
      </p:sp>
    </p:spTree>
    <p:extLst>
      <p:ext uri="{BB962C8B-B14F-4D97-AF65-F5344CB8AC3E}">
        <p14:creationId xmlns:p14="http://schemas.microsoft.com/office/powerpoint/2010/main" val="14353218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609600"/>
            <a:ext cx="69215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235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6299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3" name="Straight Arrow Connector 2"/>
          <p:cNvCxnSpPr/>
          <p:nvPr/>
        </p:nvCxnSpPr>
        <p:spPr>
          <a:xfrm>
            <a:off x="1511272" y="1816476"/>
            <a:ext cx="996797" cy="99665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34088" y="1033704"/>
            <a:ext cx="1655969" cy="830997"/>
          </a:xfrm>
          <a:prstGeom prst="rect">
            <a:avLst/>
          </a:prstGeom>
          <a:noFill/>
        </p:spPr>
        <p:txBody>
          <a:bodyPr wrap="square" rtlCol="0">
            <a:spAutoFit/>
          </a:bodyPr>
          <a:lstStyle/>
          <a:p>
            <a:r>
              <a:rPr lang="en-US" sz="2400" dirty="0" smtClean="0">
                <a:solidFill>
                  <a:schemeClr val="accent2"/>
                </a:solidFill>
              </a:rPr>
              <a:t>Ridges </a:t>
            </a:r>
            <a:r>
              <a:rPr lang="en-US" sz="2400" i="1" dirty="0" smtClean="0">
                <a:solidFill>
                  <a:schemeClr val="accent2"/>
                </a:solidFill>
              </a:rPr>
              <a:t>and</a:t>
            </a:r>
            <a:r>
              <a:rPr lang="en-US" sz="2400" dirty="0" smtClean="0">
                <a:solidFill>
                  <a:schemeClr val="accent2"/>
                </a:solidFill>
              </a:rPr>
              <a:t> hotspots</a:t>
            </a:r>
            <a:endParaRPr lang="en-US" sz="2400" dirty="0">
              <a:solidFill>
                <a:schemeClr val="accent2"/>
              </a:solidFill>
            </a:endParaRPr>
          </a:p>
        </p:txBody>
      </p:sp>
      <p:sp>
        <p:nvSpPr>
          <p:cNvPr id="5" name="Rectangle 4"/>
          <p:cNvSpPr/>
          <p:nvPr/>
        </p:nvSpPr>
        <p:spPr>
          <a:xfrm>
            <a:off x="627017" y="5690553"/>
            <a:ext cx="7765366" cy="9162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27017" y="5867378"/>
            <a:ext cx="8360229" cy="830997"/>
          </a:xfrm>
          <a:prstGeom prst="rect">
            <a:avLst/>
          </a:prstGeom>
          <a:noFill/>
        </p:spPr>
        <p:txBody>
          <a:bodyPr wrap="square" rtlCol="0">
            <a:spAutoFit/>
          </a:bodyPr>
          <a:lstStyle/>
          <a:p>
            <a:r>
              <a:rPr lang="en-US" sz="2400" dirty="0" err="1" smtClean="0">
                <a:solidFill>
                  <a:schemeClr val="accent2"/>
                </a:solidFill>
              </a:rPr>
              <a:t>J.Tuzo</a:t>
            </a:r>
            <a:r>
              <a:rPr lang="en-US" sz="2400" dirty="0" smtClean="0">
                <a:solidFill>
                  <a:schemeClr val="accent2"/>
                </a:solidFill>
              </a:rPr>
              <a:t> </a:t>
            </a:r>
            <a:r>
              <a:rPr lang="en-US" sz="2400" dirty="0" err="1" smtClean="0">
                <a:solidFill>
                  <a:schemeClr val="accent2"/>
                </a:solidFill>
              </a:rPr>
              <a:t>Wilso</a:t>
            </a:r>
            <a:r>
              <a:rPr lang="en-US" sz="2400" dirty="0" smtClean="0">
                <a:solidFill>
                  <a:schemeClr val="accent2"/>
                </a:solidFill>
              </a:rPr>
              <a:t> first noted the ridge-hotspot connection; this is even more remarkable at depth (100-200 km)</a:t>
            </a:r>
            <a:endParaRPr lang="en-US" sz="2400" dirty="0">
              <a:solidFill>
                <a:schemeClr val="accent2"/>
              </a:solidFill>
            </a:endParaRPr>
          </a:p>
        </p:txBody>
      </p:sp>
      <p:pic>
        <p:nvPicPr>
          <p:cNvPr id="7" name="Picture 6"/>
          <p:cNvPicPr>
            <a:picLocks noChangeAspect="1"/>
          </p:cNvPicPr>
          <p:nvPr/>
        </p:nvPicPr>
        <p:blipFill>
          <a:blip r:embed="rId5"/>
          <a:stretch>
            <a:fillRect/>
          </a:stretch>
        </p:blipFill>
        <p:spPr>
          <a:xfrm>
            <a:off x="7234813" y="3906227"/>
            <a:ext cx="1752433" cy="1961151"/>
          </a:xfrm>
          <a:prstGeom prst="rect">
            <a:avLst/>
          </a:prstGeom>
        </p:spPr>
      </p:pic>
      <p:sp>
        <p:nvSpPr>
          <p:cNvPr id="2" name="TextBox 1"/>
          <p:cNvSpPr txBox="1"/>
          <p:nvPr/>
        </p:nvSpPr>
        <p:spPr>
          <a:xfrm>
            <a:off x="228600" y="1864701"/>
            <a:ext cx="1600200" cy="646331"/>
          </a:xfrm>
          <a:prstGeom prst="rect">
            <a:avLst/>
          </a:prstGeom>
          <a:noFill/>
        </p:spPr>
        <p:txBody>
          <a:bodyPr wrap="square" rtlCol="0">
            <a:spAutoFit/>
          </a:bodyPr>
          <a:lstStyle/>
          <a:p>
            <a:r>
              <a:rPr lang="en-US" i="1" dirty="0" smtClean="0">
                <a:solidFill>
                  <a:schemeClr val="accent2">
                    <a:lumMod val="60000"/>
                    <a:lumOff val="40000"/>
                  </a:schemeClr>
                </a:solidFill>
              </a:rPr>
              <a:t>&amp; backtracked LIPs</a:t>
            </a:r>
            <a:endParaRPr lang="en-US" i="1" dirty="0">
              <a:solidFill>
                <a:schemeClr val="accent2">
                  <a:lumMod val="60000"/>
                  <a:lumOff val="40000"/>
                </a:schemeClr>
              </a:solidFill>
            </a:endParaRPr>
          </a:p>
        </p:txBody>
      </p:sp>
    </p:spTree>
    <p:extLst>
      <p:ext uri="{BB962C8B-B14F-4D97-AF65-F5344CB8AC3E}">
        <p14:creationId xmlns:p14="http://schemas.microsoft.com/office/powerpoint/2010/main" val="14375790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59300" y="3416300"/>
            <a:ext cx="12700" cy="12700"/>
          </a:xfrm>
          <a:prstGeom prst="rect">
            <a:avLst/>
          </a:prstGeom>
        </p:spPr>
      </p:pic>
      <p:pic>
        <p:nvPicPr>
          <p:cNvPr id="3" name="Picture 2"/>
          <p:cNvPicPr>
            <a:picLocks noChangeAspect="1"/>
          </p:cNvPicPr>
          <p:nvPr/>
        </p:nvPicPr>
        <p:blipFill>
          <a:blip r:embed="rId3"/>
          <a:stretch>
            <a:fillRect/>
          </a:stretch>
        </p:blipFill>
        <p:spPr>
          <a:xfrm>
            <a:off x="2552700" y="2159000"/>
            <a:ext cx="4038600" cy="2527300"/>
          </a:xfrm>
          <a:prstGeom prst="rect">
            <a:avLst/>
          </a:prstGeom>
        </p:spPr>
      </p:pic>
      <p:cxnSp>
        <p:nvCxnSpPr>
          <p:cNvPr id="5" name="Straight Arrow Connector 4"/>
          <p:cNvCxnSpPr/>
          <p:nvPr/>
        </p:nvCxnSpPr>
        <p:spPr>
          <a:xfrm flipV="1">
            <a:off x="3454106" y="2655641"/>
            <a:ext cx="1577920" cy="86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3975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63700"/>
            <a:ext cx="9144000" cy="3516923"/>
          </a:xfrm>
          <a:prstGeom prst="rect">
            <a:avLst/>
          </a:prstGeom>
        </p:spPr>
      </p:pic>
    </p:spTree>
    <p:extLst>
      <p:ext uri="{BB962C8B-B14F-4D97-AF65-F5344CB8AC3E}">
        <p14:creationId xmlns:p14="http://schemas.microsoft.com/office/powerpoint/2010/main" val="1800387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03200"/>
            <a:ext cx="9144000" cy="6427388"/>
          </a:xfrm>
          <a:prstGeom prst="rect">
            <a:avLst/>
          </a:prstGeom>
        </p:spPr>
      </p:pic>
    </p:spTree>
    <p:extLst>
      <p:ext uri="{BB962C8B-B14F-4D97-AF65-F5344CB8AC3E}">
        <p14:creationId xmlns:p14="http://schemas.microsoft.com/office/powerpoint/2010/main" val="2032491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39700"/>
            <a:ext cx="6083300" cy="6565900"/>
          </a:xfrm>
          <a:prstGeom prst="rect">
            <a:avLst/>
          </a:prstGeom>
        </p:spPr>
      </p:pic>
    </p:spTree>
    <p:extLst>
      <p:ext uri="{BB962C8B-B14F-4D97-AF65-F5344CB8AC3E}">
        <p14:creationId xmlns:p14="http://schemas.microsoft.com/office/powerpoint/2010/main" val="1749288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30300"/>
            <a:ext cx="9144000" cy="4587766"/>
          </a:xfrm>
          <a:prstGeom prst="rect">
            <a:avLst/>
          </a:prstGeom>
        </p:spPr>
      </p:pic>
    </p:spTree>
    <p:extLst>
      <p:ext uri="{BB962C8B-B14F-4D97-AF65-F5344CB8AC3E}">
        <p14:creationId xmlns:p14="http://schemas.microsoft.com/office/powerpoint/2010/main" val="224022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7300" y="355600"/>
            <a:ext cx="6997408" cy="2730500"/>
          </a:xfrm>
          <a:prstGeom prst="rect">
            <a:avLst/>
          </a:prstGeom>
        </p:spPr>
      </p:pic>
      <p:pic>
        <p:nvPicPr>
          <p:cNvPr id="3" name="Picture 2"/>
          <p:cNvPicPr>
            <a:picLocks noChangeAspect="1"/>
          </p:cNvPicPr>
          <p:nvPr/>
        </p:nvPicPr>
        <p:blipFill>
          <a:blip r:embed="rId3"/>
          <a:stretch>
            <a:fillRect/>
          </a:stretch>
        </p:blipFill>
        <p:spPr>
          <a:xfrm flipH="1">
            <a:off x="1257300" y="3510050"/>
            <a:ext cx="6997408" cy="2489485"/>
          </a:xfrm>
          <a:prstGeom prst="rect">
            <a:avLst/>
          </a:prstGeom>
        </p:spPr>
      </p:pic>
      <p:sp>
        <p:nvSpPr>
          <p:cNvPr id="4" name="TextBox 3"/>
          <p:cNvSpPr txBox="1"/>
          <p:nvPr/>
        </p:nvSpPr>
        <p:spPr>
          <a:xfrm>
            <a:off x="159093" y="1885772"/>
            <a:ext cx="3041307" cy="646331"/>
          </a:xfrm>
          <a:prstGeom prst="rect">
            <a:avLst/>
          </a:prstGeom>
          <a:noFill/>
        </p:spPr>
        <p:txBody>
          <a:bodyPr wrap="square" rtlCol="0">
            <a:spAutoFit/>
          </a:bodyPr>
          <a:lstStyle/>
          <a:p>
            <a:r>
              <a:rPr lang="en-US" dirty="0" smtClean="0"/>
              <a:t>Norman Sleep</a:t>
            </a:r>
          </a:p>
          <a:p>
            <a:r>
              <a:rPr lang="en-US" dirty="0" smtClean="0"/>
              <a:t>Jason Phipps Morgan</a:t>
            </a:r>
            <a:endParaRPr lang="en-US" dirty="0"/>
          </a:p>
        </p:txBody>
      </p:sp>
      <p:sp>
        <p:nvSpPr>
          <p:cNvPr id="5" name="Rectangle 4"/>
          <p:cNvSpPr/>
          <p:nvPr/>
        </p:nvSpPr>
        <p:spPr>
          <a:xfrm>
            <a:off x="1257300" y="5135259"/>
            <a:ext cx="1088229" cy="954982"/>
          </a:xfrm>
          <a:prstGeom prst="rect">
            <a:avLst/>
          </a:prstGeom>
          <a:solidFill>
            <a:schemeClr val="bg1"/>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p:nvSpPr>
        <p:spPr>
          <a:xfrm rot="200356" flipH="1">
            <a:off x="4639222" y="3822598"/>
            <a:ext cx="2889797" cy="751562"/>
          </a:xfrm>
          <a:prstGeom prst="rtTriangl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631852">
            <a:off x="7468143" y="4009566"/>
            <a:ext cx="787247" cy="751562"/>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18238" y="4496412"/>
            <a:ext cx="1736470" cy="1710451"/>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075464" y="3510050"/>
            <a:ext cx="1179244" cy="461665"/>
          </a:xfrm>
          <a:prstGeom prst="rect">
            <a:avLst/>
          </a:prstGeom>
          <a:solidFill>
            <a:schemeClr val="bg1"/>
          </a:solidFill>
        </p:spPr>
        <p:txBody>
          <a:bodyPr wrap="square" rtlCol="0">
            <a:spAutoFit/>
          </a:bodyPr>
          <a:lstStyle/>
          <a:p>
            <a:r>
              <a:rPr lang="en-US" sz="2400" dirty="0" smtClean="0"/>
              <a:t>Ridge</a:t>
            </a:r>
            <a:endParaRPr lang="en-US" sz="2400" dirty="0"/>
          </a:p>
        </p:txBody>
      </p:sp>
      <p:sp>
        <p:nvSpPr>
          <p:cNvPr id="10" name="Rectangle 9"/>
          <p:cNvSpPr/>
          <p:nvPr/>
        </p:nvSpPr>
        <p:spPr>
          <a:xfrm rot="21218601">
            <a:off x="2584455" y="5036692"/>
            <a:ext cx="1853098" cy="374556"/>
          </a:xfrm>
          <a:prstGeom prst="rect">
            <a:avLst/>
          </a:prstGeom>
          <a:solidFill>
            <a:schemeClr val="bg1"/>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81194" y="3363292"/>
            <a:ext cx="5727756" cy="375781"/>
          </a:xfrm>
          <a:prstGeom prst="rect">
            <a:avLst/>
          </a:prstGeom>
          <a:solidFill>
            <a:schemeClr val="bg1"/>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257300" y="4107673"/>
            <a:ext cx="3362486" cy="550012"/>
          </a:xfrm>
          <a:prstGeom prst="rect">
            <a:avLst/>
          </a:prstGeom>
          <a:pattFill prst="ltHorz">
            <a:fgClr>
              <a:srgbClr val="FF0000"/>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503212" y="818232"/>
            <a:ext cx="842317" cy="369332"/>
          </a:xfrm>
          <a:prstGeom prst="rect">
            <a:avLst/>
          </a:prstGeom>
          <a:noFill/>
        </p:spPr>
        <p:txBody>
          <a:bodyPr wrap="square" rtlCol="0">
            <a:spAutoFit/>
          </a:bodyPr>
          <a:lstStyle/>
          <a:p>
            <a:r>
              <a:rPr lang="en-US" dirty="0" smtClean="0"/>
              <a:t>MORB</a:t>
            </a:r>
            <a:endParaRPr lang="en-US" dirty="0"/>
          </a:p>
        </p:txBody>
      </p:sp>
      <p:sp>
        <p:nvSpPr>
          <p:cNvPr id="15" name="TextBox 14"/>
          <p:cNvSpPr txBox="1"/>
          <p:nvPr/>
        </p:nvSpPr>
        <p:spPr>
          <a:xfrm>
            <a:off x="1276350" y="4254500"/>
            <a:ext cx="1333500" cy="369332"/>
          </a:xfrm>
          <a:prstGeom prst="rect">
            <a:avLst/>
          </a:prstGeom>
          <a:solidFill>
            <a:schemeClr val="bg1"/>
          </a:solidFill>
        </p:spPr>
        <p:txBody>
          <a:bodyPr wrap="square" rtlCol="0">
            <a:spAutoFit/>
          </a:bodyPr>
          <a:lstStyle/>
          <a:p>
            <a:r>
              <a:rPr lang="en-US" dirty="0" smtClean="0"/>
              <a:t>anisotropic</a:t>
            </a:r>
            <a:endParaRPr lang="en-US" dirty="0"/>
          </a:p>
        </p:txBody>
      </p:sp>
      <p:sp>
        <p:nvSpPr>
          <p:cNvPr id="16" name="TextBox 15"/>
          <p:cNvSpPr txBox="1"/>
          <p:nvPr/>
        </p:nvSpPr>
        <p:spPr>
          <a:xfrm>
            <a:off x="6819900" y="4826739"/>
            <a:ext cx="1231900" cy="1200329"/>
          </a:xfrm>
          <a:prstGeom prst="rect">
            <a:avLst/>
          </a:prstGeom>
          <a:noFill/>
        </p:spPr>
        <p:txBody>
          <a:bodyPr wrap="square" rtlCol="0">
            <a:spAutoFit/>
          </a:bodyPr>
          <a:lstStyle/>
          <a:p>
            <a:r>
              <a:rPr lang="en-US" dirty="0" smtClean="0">
                <a:solidFill>
                  <a:srgbClr val="FFFF00"/>
                </a:solidFill>
              </a:rPr>
              <a:t>Sub-</a:t>
            </a:r>
          </a:p>
          <a:p>
            <a:r>
              <a:rPr lang="en-US" dirty="0" smtClean="0">
                <a:solidFill>
                  <a:srgbClr val="FFFF00"/>
                </a:solidFill>
              </a:rPr>
              <a:t>Adiabatic</a:t>
            </a:r>
          </a:p>
          <a:p>
            <a:r>
              <a:rPr lang="en-US" dirty="0" smtClean="0">
                <a:solidFill>
                  <a:srgbClr val="FFFF00"/>
                </a:solidFill>
              </a:rPr>
              <a:t>3D Passive </a:t>
            </a:r>
            <a:r>
              <a:rPr lang="en-US" dirty="0" err="1">
                <a:solidFill>
                  <a:srgbClr val="FFFF00"/>
                </a:solidFill>
              </a:rPr>
              <a:t>U</a:t>
            </a:r>
            <a:r>
              <a:rPr lang="en-US" dirty="0" err="1" smtClean="0">
                <a:solidFill>
                  <a:srgbClr val="FFFF00"/>
                </a:solidFill>
              </a:rPr>
              <a:t>pwellings</a:t>
            </a:r>
            <a:endParaRPr lang="en-US" dirty="0">
              <a:solidFill>
                <a:srgbClr val="FFFF00"/>
              </a:solidFill>
            </a:endParaRPr>
          </a:p>
        </p:txBody>
      </p:sp>
      <p:sp>
        <p:nvSpPr>
          <p:cNvPr id="17" name="TextBox 16"/>
          <p:cNvSpPr txBox="1"/>
          <p:nvPr/>
        </p:nvSpPr>
        <p:spPr>
          <a:xfrm>
            <a:off x="4452592" y="2327611"/>
            <a:ext cx="2156358" cy="369332"/>
          </a:xfrm>
          <a:prstGeom prst="rect">
            <a:avLst/>
          </a:prstGeom>
          <a:noFill/>
        </p:spPr>
        <p:txBody>
          <a:bodyPr wrap="square" rtlCol="0">
            <a:spAutoFit/>
          </a:bodyPr>
          <a:lstStyle/>
          <a:p>
            <a:r>
              <a:rPr lang="en-US" dirty="0" smtClean="0"/>
              <a:t>Lateral plumes</a:t>
            </a:r>
            <a:endParaRPr lang="en-US" dirty="0"/>
          </a:p>
        </p:txBody>
      </p:sp>
      <p:sp>
        <p:nvSpPr>
          <p:cNvPr id="18" name="TextBox 17"/>
          <p:cNvSpPr txBox="1"/>
          <p:nvPr/>
        </p:nvSpPr>
        <p:spPr>
          <a:xfrm>
            <a:off x="188187" y="124767"/>
            <a:ext cx="2747249" cy="461665"/>
          </a:xfrm>
          <a:prstGeom prst="rect">
            <a:avLst/>
          </a:prstGeom>
          <a:noFill/>
        </p:spPr>
        <p:txBody>
          <a:bodyPr wrap="square" rtlCol="0">
            <a:spAutoFit/>
          </a:bodyPr>
          <a:lstStyle/>
          <a:p>
            <a:r>
              <a:rPr lang="en-US" sz="2400" dirty="0" smtClean="0"/>
              <a:t>Standard Model</a:t>
            </a:r>
            <a:endParaRPr lang="en-US" sz="2400" dirty="0"/>
          </a:p>
        </p:txBody>
      </p:sp>
      <p:sp>
        <p:nvSpPr>
          <p:cNvPr id="19" name="Rectangle 18"/>
          <p:cNvSpPr/>
          <p:nvPr/>
        </p:nvSpPr>
        <p:spPr>
          <a:xfrm>
            <a:off x="7075464" y="2789276"/>
            <a:ext cx="1241976" cy="4096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379222" y="2327611"/>
            <a:ext cx="3696242" cy="646331"/>
          </a:xfrm>
          <a:prstGeom prst="rect">
            <a:avLst/>
          </a:prstGeom>
          <a:solidFill>
            <a:schemeClr val="bg1"/>
          </a:solidFill>
          <a:ln>
            <a:noFill/>
          </a:ln>
        </p:spPr>
        <p:txBody>
          <a:bodyPr wrap="square" rtlCol="0">
            <a:spAutoFit/>
          </a:bodyPr>
          <a:lstStyle/>
          <a:p>
            <a:r>
              <a:rPr lang="en-US" dirty="0" smtClean="0"/>
              <a:t>Long-Distance Lateral flow of plume material…avoiding thin spots (ridges)</a:t>
            </a:r>
            <a:endParaRPr lang="en-US" dirty="0"/>
          </a:p>
        </p:txBody>
      </p:sp>
      <p:sp>
        <p:nvSpPr>
          <p:cNvPr id="21" name="TextBox 20"/>
          <p:cNvSpPr txBox="1"/>
          <p:nvPr/>
        </p:nvSpPr>
        <p:spPr>
          <a:xfrm>
            <a:off x="6608950" y="6249139"/>
            <a:ext cx="2427682" cy="461665"/>
          </a:xfrm>
          <a:prstGeom prst="rect">
            <a:avLst/>
          </a:prstGeom>
          <a:noFill/>
        </p:spPr>
        <p:txBody>
          <a:bodyPr wrap="square" rtlCol="0">
            <a:spAutoFit/>
          </a:bodyPr>
          <a:lstStyle/>
          <a:p>
            <a:r>
              <a:rPr lang="en-US" sz="2400" dirty="0" smtClean="0"/>
              <a:t>Ridge source</a:t>
            </a:r>
            <a:endParaRPr lang="en-US" sz="2400" dirty="0"/>
          </a:p>
        </p:txBody>
      </p:sp>
      <p:sp>
        <p:nvSpPr>
          <p:cNvPr id="22" name="TextBox 21"/>
          <p:cNvSpPr txBox="1"/>
          <p:nvPr/>
        </p:nvSpPr>
        <p:spPr>
          <a:xfrm>
            <a:off x="6077243" y="1513934"/>
            <a:ext cx="531707" cy="369332"/>
          </a:xfrm>
          <a:prstGeom prst="rect">
            <a:avLst/>
          </a:prstGeom>
          <a:solidFill>
            <a:schemeClr val="bg1"/>
          </a:solidFill>
        </p:spPr>
        <p:txBody>
          <a:bodyPr wrap="square" rtlCol="0">
            <a:spAutoFit/>
          </a:bodyPr>
          <a:lstStyle/>
          <a:p>
            <a:r>
              <a:rPr lang="en-US" dirty="0" smtClean="0">
                <a:solidFill>
                  <a:srgbClr val="FF0000"/>
                </a:solidFill>
              </a:rPr>
              <a:t>hot</a:t>
            </a:r>
            <a:endParaRPr lang="en-US" dirty="0">
              <a:solidFill>
                <a:srgbClr val="FF0000"/>
              </a:solidFill>
            </a:endParaRPr>
          </a:p>
        </p:txBody>
      </p:sp>
      <p:sp>
        <p:nvSpPr>
          <p:cNvPr id="23" name="TextBox 22"/>
          <p:cNvSpPr txBox="1"/>
          <p:nvPr/>
        </p:nvSpPr>
        <p:spPr>
          <a:xfrm>
            <a:off x="1390172" y="1144602"/>
            <a:ext cx="1179244" cy="369332"/>
          </a:xfrm>
          <a:prstGeom prst="rect">
            <a:avLst/>
          </a:prstGeom>
          <a:noFill/>
        </p:spPr>
        <p:txBody>
          <a:bodyPr wrap="square" rtlCol="0">
            <a:spAutoFit/>
          </a:bodyPr>
          <a:lstStyle/>
          <a:p>
            <a:r>
              <a:rPr lang="en-US" dirty="0" smtClean="0"/>
              <a:t>“ambient”</a:t>
            </a:r>
            <a:endParaRPr lang="en-US" dirty="0"/>
          </a:p>
        </p:txBody>
      </p:sp>
      <p:sp>
        <p:nvSpPr>
          <p:cNvPr id="24" name="TextBox 23"/>
          <p:cNvSpPr txBox="1"/>
          <p:nvPr/>
        </p:nvSpPr>
        <p:spPr>
          <a:xfrm>
            <a:off x="3379222" y="4127080"/>
            <a:ext cx="576801" cy="369332"/>
          </a:xfrm>
          <a:prstGeom prst="rect">
            <a:avLst/>
          </a:prstGeom>
          <a:solidFill>
            <a:schemeClr val="bg1"/>
          </a:solidFill>
        </p:spPr>
        <p:txBody>
          <a:bodyPr wrap="square" rtlCol="0">
            <a:spAutoFit/>
          </a:bodyPr>
          <a:lstStyle/>
          <a:p>
            <a:r>
              <a:rPr lang="en-US" dirty="0" smtClean="0">
                <a:solidFill>
                  <a:srgbClr val="FF0000"/>
                </a:solidFill>
              </a:rPr>
              <a:t>hot</a:t>
            </a:r>
            <a:endParaRPr lang="en-US" dirty="0">
              <a:solidFill>
                <a:srgbClr val="FF0000"/>
              </a:solidFill>
            </a:endParaRPr>
          </a:p>
        </p:txBody>
      </p:sp>
      <p:sp>
        <p:nvSpPr>
          <p:cNvPr id="25" name="TextBox 24"/>
          <p:cNvSpPr txBox="1"/>
          <p:nvPr/>
        </p:nvSpPr>
        <p:spPr>
          <a:xfrm>
            <a:off x="1109338" y="1398873"/>
            <a:ext cx="1897129" cy="461665"/>
          </a:xfrm>
          <a:prstGeom prst="rect">
            <a:avLst/>
          </a:prstGeom>
          <a:noFill/>
        </p:spPr>
        <p:txBody>
          <a:bodyPr wrap="square" rtlCol="0">
            <a:spAutoFit/>
          </a:bodyPr>
          <a:lstStyle/>
          <a:p>
            <a:r>
              <a:rPr lang="en-US" sz="2400" dirty="0" smtClean="0"/>
              <a:t>Ridge source</a:t>
            </a:r>
            <a:endParaRPr lang="en-US" sz="2400" dirty="0"/>
          </a:p>
        </p:txBody>
      </p:sp>
      <p:sp>
        <p:nvSpPr>
          <p:cNvPr id="26" name="TextBox 25"/>
          <p:cNvSpPr txBox="1"/>
          <p:nvPr/>
        </p:nvSpPr>
        <p:spPr>
          <a:xfrm>
            <a:off x="188185" y="3086100"/>
            <a:ext cx="8274199" cy="461665"/>
          </a:xfrm>
          <a:prstGeom prst="rect">
            <a:avLst/>
          </a:prstGeom>
          <a:noFill/>
        </p:spPr>
        <p:txBody>
          <a:bodyPr wrap="square" rtlCol="0">
            <a:spAutoFit/>
          </a:bodyPr>
          <a:lstStyle/>
          <a:p>
            <a:r>
              <a:rPr lang="en-US" sz="2400" dirty="0" smtClean="0"/>
              <a:t>LLAMA Boundary </a:t>
            </a:r>
            <a:r>
              <a:rPr lang="en-US" sz="2400" dirty="0" smtClean="0">
                <a:solidFill>
                  <a:srgbClr val="FF0000"/>
                </a:solidFill>
              </a:rPr>
              <a:t>(thermal bump) </a:t>
            </a:r>
            <a:r>
              <a:rPr lang="en-US" sz="2400" dirty="0" smtClean="0"/>
              <a:t>Layer (thick plate)Model</a:t>
            </a:r>
            <a:endParaRPr lang="en-US" sz="2400" dirty="0"/>
          </a:p>
        </p:txBody>
      </p:sp>
      <p:sp>
        <p:nvSpPr>
          <p:cNvPr id="27" name="TextBox 26"/>
          <p:cNvSpPr txBox="1"/>
          <p:nvPr/>
        </p:nvSpPr>
        <p:spPr>
          <a:xfrm>
            <a:off x="7404599" y="2789276"/>
            <a:ext cx="848615" cy="369332"/>
          </a:xfrm>
          <a:prstGeom prst="rect">
            <a:avLst/>
          </a:prstGeom>
          <a:noFill/>
        </p:spPr>
        <p:txBody>
          <a:bodyPr wrap="square" rtlCol="0">
            <a:spAutoFit/>
          </a:bodyPr>
          <a:lstStyle/>
          <a:p>
            <a:r>
              <a:rPr lang="en-US" dirty="0" smtClean="0">
                <a:solidFill>
                  <a:schemeClr val="accent6">
                    <a:lumMod val="75000"/>
                  </a:schemeClr>
                </a:solidFill>
              </a:rPr>
              <a:t>+200 C</a:t>
            </a:r>
            <a:endParaRPr lang="en-US" dirty="0">
              <a:solidFill>
                <a:schemeClr val="accent6">
                  <a:lumMod val="75000"/>
                </a:schemeClr>
              </a:solidFill>
            </a:endParaRPr>
          </a:p>
        </p:txBody>
      </p:sp>
      <p:sp>
        <p:nvSpPr>
          <p:cNvPr id="28" name="TextBox 27"/>
          <p:cNvSpPr txBox="1"/>
          <p:nvPr/>
        </p:nvSpPr>
        <p:spPr>
          <a:xfrm>
            <a:off x="7156657" y="4496613"/>
            <a:ext cx="783595" cy="369332"/>
          </a:xfrm>
          <a:prstGeom prst="rect">
            <a:avLst/>
          </a:prstGeom>
          <a:noFill/>
        </p:spPr>
        <p:txBody>
          <a:bodyPr wrap="square" rtlCol="0">
            <a:spAutoFit/>
          </a:bodyPr>
          <a:lstStyle/>
          <a:p>
            <a:r>
              <a:rPr lang="en-US" dirty="0" smtClean="0">
                <a:solidFill>
                  <a:schemeClr val="bg1"/>
                </a:solidFill>
              </a:rPr>
              <a:t>-200 C</a:t>
            </a:r>
            <a:endParaRPr lang="en-US" dirty="0">
              <a:solidFill>
                <a:schemeClr val="bg1"/>
              </a:solidFill>
            </a:endParaRPr>
          </a:p>
        </p:txBody>
      </p:sp>
      <p:sp>
        <p:nvSpPr>
          <p:cNvPr id="14" name="Rectangle 13"/>
          <p:cNvSpPr/>
          <p:nvPr/>
        </p:nvSpPr>
        <p:spPr>
          <a:xfrm>
            <a:off x="199009" y="6249139"/>
            <a:ext cx="4465661" cy="369332"/>
          </a:xfrm>
          <a:prstGeom prst="rect">
            <a:avLst/>
          </a:prstGeom>
        </p:spPr>
        <p:txBody>
          <a:bodyPr wrap="none">
            <a:spAutoFit/>
          </a:bodyPr>
          <a:lstStyle/>
          <a:p>
            <a:r>
              <a:rPr lang="en-US" dirty="0" smtClean="0"/>
              <a:t>See “shallow </a:t>
            </a:r>
            <a:r>
              <a:rPr lang="en-US" dirty="0"/>
              <a:t>origin of </a:t>
            </a:r>
            <a:r>
              <a:rPr lang="en-US" dirty="0" smtClean="0"/>
              <a:t>hotspots…”, C. </a:t>
            </a:r>
            <a:r>
              <a:rPr lang="en-US" dirty="0" err="1" smtClean="0"/>
              <a:t>Doglioni</a:t>
            </a:r>
            <a:endParaRPr lang="en-US" dirty="0"/>
          </a:p>
        </p:txBody>
      </p:sp>
    </p:spTree>
    <p:extLst>
      <p:ext uri="{BB962C8B-B14F-4D97-AF65-F5344CB8AC3E}">
        <p14:creationId xmlns:p14="http://schemas.microsoft.com/office/powerpoint/2010/main" val="16876136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159000"/>
            <a:ext cx="9144000" cy="2533880"/>
          </a:xfrm>
          <a:prstGeom prst="rect">
            <a:avLst/>
          </a:prstGeom>
        </p:spPr>
      </p:pic>
    </p:spTree>
    <p:extLst>
      <p:ext uri="{BB962C8B-B14F-4D97-AF65-F5344CB8AC3E}">
        <p14:creationId xmlns:p14="http://schemas.microsoft.com/office/powerpoint/2010/main" val="1757754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966" y="2988999"/>
            <a:ext cx="6360568" cy="2031325"/>
          </a:xfrm>
          <a:prstGeom prst="rect">
            <a:avLst/>
          </a:prstGeom>
          <a:noFill/>
        </p:spPr>
        <p:txBody>
          <a:bodyPr wrap="square" rtlCol="0">
            <a:spAutoFit/>
          </a:bodyPr>
          <a:lstStyle/>
          <a:p>
            <a:r>
              <a:rPr lang="en-US" dirty="0" smtClean="0"/>
              <a:t>There is strong </a:t>
            </a:r>
            <a:r>
              <a:rPr lang="en-US" dirty="0" err="1" smtClean="0"/>
              <a:t>petrological</a:t>
            </a:r>
            <a:r>
              <a:rPr lang="en-US" dirty="0" smtClean="0"/>
              <a:t>, seismological and bathymetric evidence that there are no thermal anomalies associated with near-ridge hotspots (</a:t>
            </a:r>
            <a:r>
              <a:rPr lang="en-US" dirty="0" err="1" smtClean="0"/>
              <a:t>Niu</a:t>
            </a:r>
            <a:r>
              <a:rPr lang="en-US" dirty="0" smtClean="0"/>
              <a:t> and O’Hara; </a:t>
            </a:r>
            <a:r>
              <a:rPr lang="en-US" dirty="0" err="1" smtClean="0"/>
              <a:t>Presnell</a:t>
            </a:r>
            <a:r>
              <a:rPr lang="en-US" dirty="0" smtClean="0"/>
              <a:t>; Anderson; Melbourne and </a:t>
            </a:r>
            <a:r>
              <a:rPr lang="en-US" smtClean="0"/>
              <a:t>Helmberger)</a:t>
            </a:r>
            <a:r>
              <a:rPr lang="en-US" dirty="0" smtClean="0"/>
              <a:t>, even at TZ depths. Some of these hotspots appear to associated with particularly pronounced and deep LVAs but even these have MORB-like compositions and temperatures.  </a:t>
            </a:r>
            <a:endParaRPr lang="en-US" dirty="0"/>
          </a:p>
        </p:txBody>
      </p:sp>
    </p:spTree>
    <p:extLst>
      <p:ext uri="{BB962C8B-B14F-4D97-AF65-F5344CB8AC3E}">
        <p14:creationId xmlns:p14="http://schemas.microsoft.com/office/powerpoint/2010/main" val="2505741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634" y="391469"/>
            <a:ext cx="8845678" cy="4035115"/>
          </a:xfrm>
          <a:prstGeom prst="rect">
            <a:avLst/>
          </a:prstGeom>
        </p:spPr>
      </p:pic>
      <p:pic>
        <p:nvPicPr>
          <p:cNvPr id="3" name="Picture 2"/>
          <p:cNvPicPr>
            <a:picLocks noChangeAspect="1"/>
          </p:cNvPicPr>
          <p:nvPr/>
        </p:nvPicPr>
        <p:blipFill>
          <a:blip r:embed="rId3"/>
          <a:stretch>
            <a:fillRect/>
          </a:stretch>
        </p:blipFill>
        <p:spPr>
          <a:xfrm>
            <a:off x="0" y="4775290"/>
            <a:ext cx="9144000" cy="1728866"/>
          </a:xfrm>
          <a:prstGeom prst="rect">
            <a:avLst/>
          </a:prstGeom>
        </p:spPr>
      </p:pic>
      <p:pic>
        <p:nvPicPr>
          <p:cNvPr id="5" name="Picture 4"/>
          <p:cNvPicPr>
            <a:picLocks noChangeAspect="1"/>
          </p:cNvPicPr>
          <p:nvPr/>
        </p:nvPicPr>
        <p:blipFill>
          <a:blip r:embed="rId4"/>
          <a:stretch>
            <a:fillRect/>
          </a:stretch>
        </p:blipFill>
        <p:spPr>
          <a:xfrm>
            <a:off x="5472662" y="2531685"/>
            <a:ext cx="3594100" cy="2057400"/>
          </a:xfrm>
          <a:prstGeom prst="rect">
            <a:avLst/>
          </a:prstGeom>
        </p:spPr>
      </p:pic>
    </p:spTree>
    <p:extLst>
      <p:ext uri="{BB962C8B-B14F-4D97-AF65-F5344CB8AC3E}">
        <p14:creationId xmlns:p14="http://schemas.microsoft.com/office/powerpoint/2010/main" val="792429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82600"/>
            <a:ext cx="9144000" cy="5876014"/>
          </a:xfrm>
          <a:prstGeom prst="rect">
            <a:avLst/>
          </a:prstGeom>
        </p:spPr>
      </p:pic>
    </p:spTree>
    <p:extLst>
      <p:ext uri="{BB962C8B-B14F-4D97-AF65-F5344CB8AC3E}">
        <p14:creationId xmlns:p14="http://schemas.microsoft.com/office/powerpoint/2010/main" val="11912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587500"/>
            <a:ext cx="9144000" cy="3672455"/>
          </a:xfrm>
          <a:prstGeom prst="rect">
            <a:avLst/>
          </a:prstGeom>
        </p:spPr>
      </p:pic>
    </p:spTree>
    <p:extLst>
      <p:ext uri="{BB962C8B-B14F-4D97-AF65-F5344CB8AC3E}">
        <p14:creationId xmlns:p14="http://schemas.microsoft.com/office/powerpoint/2010/main" val="3227705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1400" y="1282700"/>
            <a:ext cx="7048500" cy="4279900"/>
          </a:xfrm>
          <a:prstGeom prst="rect">
            <a:avLst/>
          </a:prstGeom>
        </p:spPr>
      </p:pic>
    </p:spTree>
    <p:extLst>
      <p:ext uri="{BB962C8B-B14F-4D97-AF65-F5344CB8AC3E}">
        <p14:creationId xmlns:p14="http://schemas.microsoft.com/office/powerpoint/2010/main" val="3457305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659"/>
            <a:ext cx="8763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12382" y="6463036"/>
            <a:ext cx="1799315" cy="377955"/>
          </a:xfrm>
          <a:prstGeom prst="rect">
            <a:avLst/>
          </a:prstGeom>
          <a:noFill/>
        </p:spPr>
        <p:txBody>
          <a:bodyPr wrap="square" rtlCol="0">
            <a:spAutoFit/>
          </a:bodyPr>
          <a:lstStyle/>
          <a:p>
            <a:r>
              <a:rPr lang="en-US" dirty="0" smtClean="0"/>
              <a:t>Maggi et al.</a:t>
            </a:r>
            <a:endParaRPr lang="en-US" dirty="0"/>
          </a:p>
        </p:txBody>
      </p:sp>
      <p:sp>
        <p:nvSpPr>
          <p:cNvPr id="3" name="TextBox 2"/>
          <p:cNvSpPr txBox="1"/>
          <p:nvPr/>
        </p:nvSpPr>
        <p:spPr>
          <a:xfrm>
            <a:off x="248488" y="899898"/>
            <a:ext cx="8642206" cy="1384995"/>
          </a:xfrm>
          <a:prstGeom prst="rect">
            <a:avLst/>
          </a:prstGeom>
          <a:noFill/>
        </p:spPr>
        <p:txBody>
          <a:bodyPr wrap="square" rtlCol="0">
            <a:spAutoFit/>
          </a:bodyPr>
          <a:lstStyle/>
          <a:p>
            <a:r>
              <a:rPr lang="en-US" sz="2800" dirty="0" smtClean="0"/>
              <a:t>Some ridge segments are underlain by “feeders” that can be traced to &gt;400 km depth, particularly with anisotropic tomography (upwelling fabric)</a:t>
            </a:r>
            <a:endParaRPr lang="en-US" sz="2800" dirty="0"/>
          </a:p>
        </p:txBody>
      </p:sp>
      <p:sp>
        <p:nvSpPr>
          <p:cNvPr id="4" name="TextBox 3"/>
          <p:cNvSpPr txBox="1"/>
          <p:nvPr/>
        </p:nvSpPr>
        <p:spPr>
          <a:xfrm>
            <a:off x="529210" y="6122877"/>
            <a:ext cx="8104480" cy="369332"/>
          </a:xfrm>
          <a:prstGeom prst="rect">
            <a:avLst/>
          </a:prstGeom>
          <a:noFill/>
        </p:spPr>
        <p:txBody>
          <a:bodyPr wrap="square" rtlCol="0">
            <a:spAutoFit/>
          </a:bodyPr>
          <a:lstStyle/>
          <a:p>
            <a:r>
              <a:rPr lang="en-US" dirty="0" smtClean="0"/>
              <a:t>Ridges are cold </a:t>
            </a:r>
            <a:r>
              <a:rPr lang="en-US" dirty="0"/>
              <a:t>&amp;</a:t>
            </a:r>
            <a:r>
              <a:rPr lang="en-US" dirty="0" smtClean="0"/>
              <a:t> cannot represent ambient </a:t>
            </a:r>
            <a:r>
              <a:rPr lang="en-US" dirty="0" err="1" smtClean="0"/>
              <a:t>midplate</a:t>
            </a:r>
            <a:r>
              <a:rPr lang="en-US" dirty="0" smtClean="0"/>
              <a:t> or back-arc mantle</a:t>
            </a:r>
            <a:endParaRPr lang="en-US" dirty="0"/>
          </a:p>
        </p:txBody>
      </p:sp>
      <p:sp>
        <p:nvSpPr>
          <p:cNvPr id="5" name="TextBox 4"/>
          <p:cNvSpPr txBox="1"/>
          <p:nvPr/>
        </p:nvSpPr>
        <p:spPr>
          <a:xfrm>
            <a:off x="381000" y="138057"/>
            <a:ext cx="8509694" cy="707886"/>
          </a:xfrm>
          <a:prstGeom prst="rect">
            <a:avLst/>
          </a:prstGeom>
          <a:noFill/>
        </p:spPr>
        <p:txBody>
          <a:bodyPr wrap="square" rtlCol="0">
            <a:spAutoFit/>
          </a:bodyPr>
          <a:lstStyle/>
          <a:p>
            <a:pPr algn="ctr"/>
            <a:r>
              <a:rPr lang="en-US" sz="2000" dirty="0" smtClean="0"/>
              <a:t>THE QUESTION NOW IS, WHERE DOES MORB COME FROM? </a:t>
            </a:r>
          </a:p>
          <a:p>
            <a:pPr algn="ctr"/>
            <a:r>
              <a:rPr lang="en-US" sz="2000" dirty="0" smtClean="0">
                <a:solidFill>
                  <a:srgbClr val="0000FF"/>
                </a:solidFill>
              </a:rPr>
              <a:t>RIDGES HAVE DEEP FEEDERS</a:t>
            </a:r>
            <a:endParaRPr lang="en-US" sz="2000" dirty="0">
              <a:solidFill>
                <a:srgbClr val="0000FF"/>
              </a:solidFill>
            </a:endParaRPr>
          </a:p>
        </p:txBody>
      </p:sp>
      <p:sp>
        <p:nvSpPr>
          <p:cNvPr id="6" name="TextBox 5"/>
          <p:cNvSpPr txBox="1"/>
          <p:nvPr/>
        </p:nvSpPr>
        <p:spPr>
          <a:xfrm>
            <a:off x="1297658" y="4514477"/>
            <a:ext cx="1325268" cy="523220"/>
          </a:xfrm>
          <a:prstGeom prst="rect">
            <a:avLst/>
          </a:prstGeom>
          <a:noFill/>
        </p:spPr>
        <p:txBody>
          <a:bodyPr wrap="square" rtlCol="0">
            <a:spAutoFit/>
          </a:bodyPr>
          <a:lstStyle/>
          <a:p>
            <a:r>
              <a:rPr lang="en-US" sz="1400" dirty="0" smtClean="0"/>
              <a:t>6:1 vertical exaggeration</a:t>
            </a:r>
            <a:endParaRPr lang="en-US" sz="1400" dirty="0"/>
          </a:p>
        </p:txBody>
      </p:sp>
      <p:sp>
        <p:nvSpPr>
          <p:cNvPr id="7" name="TextBox 6"/>
          <p:cNvSpPr txBox="1"/>
          <p:nvPr/>
        </p:nvSpPr>
        <p:spPr>
          <a:xfrm>
            <a:off x="3906777" y="4191311"/>
            <a:ext cx="3202730" cy="646331"/>
          </a:xfrm>
          <a:prstGeom prst="rect">
            <a:avLst/>
          </a:prstGeom>
          <a:noFill/>
        </p:spPr>
        <p:txBody>
          <a:bodyPr wrap="square" rtlCol="0">
            <a:spAutoFit/>
          </a:bodyPr>
          <a:lstStyle/>
          <a:p>
            <a:r>
              <a:rPr lang="en-US" dirty="0" smtClean="0"/>
              <a:t>Only ridge-related swells have such deep roots</a:t>
            </a:r>
            <a:endParaRPr lang="en-US" dirty="0"/>
          </a:p>
        </p:txBody>
      </p:sp>
    </p:spTree>
    <p:extLst>
      <p:ext uri="{BB962C8B-B14F-4D97-AF65-F5344CB8AC3E}">
        <p14:creationId xmlns:p14="http://schemas.microsoft.com/office/powerpoint/2010/main" val="18343026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9498" y="1715544"/>
            <a:ext cx="1522746" cy="1136269"/>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916257" y="1169689"/>
            <a:ext cx="2149731" cy="2116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971961" y="1381348"/>
            <a:ext cx="6517502" cy="2027461"/>
          </a:xfrm>
          <a:prstGeom prst="roundRect">
            <a:avLst/>
          </a:prstGeom>
          <a:solidFill>
            <a:srgbClr val="EB7E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rot="289149">
            <a:off x="2206403" y="1716849"/>
            <a:ext cx="1767850" cy="1062582"/>
          </a:xfrm>
          <a:prstGeom prst="roundRect">
            <a:avLst/>
          </a:prstGeom>
          <a:gradFill flip="none" rotWithShape="1">
            <a:gsLst>
              <a:gs pos="18000">
                <a:schemeClr val="accent3">
                  <a:lumMod val="75000"/>
                  <a:alpha val="82000"/>
                </a:schemeClr>
              </a:gs>
              <a:gs pos="78000">
                <a:schemeClr val="accent3">
                  <a:lumMod val="40000"/>
                  <a:lumOff val="60000"/>
                  <a:alpha val="49000"/>
                </a:schemeClr>
              </a:gs>
              <a:gs pos="60000">
                <a:schemeClr val="accent3">
                  <a:lumMod val="60000"/>
                  <a:lumOff val="40000"/>
                  <a:alpha val="82000"/>
                </a:schemeClr>
              </a:gs>
            </a:gsLst>
            <a:path path="circle">
              <a:fillToRect l="50000" t="50000" r="50000" b="50000"/>
            </a:path>
            <a:tileRect/>
          </a:gradFill>
          <a:ln w="38100" cmpd="sng">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rot="21318363">
            <a:off x="4391258" y="1711719"/>
            <a:ext cx="1715719" cy="1071689"/>
          </a:xfrm>
          <a:prstGeom prst="roundRect">
            <a:avLst/>
          </a:prstGeom>
          <a:gradFill flip="none" rotWithShape="1">
            <a:gsLst>
              <a:gs pos="18000">
                <a:schemeClr val="accent3">
                  <a:lumMod val="75000"/>
                  <a:alpha val="82000"/>
                </a:schemeClr>
              </a:gs>
              <a:gs pos="78000">
                <a:schemeClr val="accent3">
                  <a:lumMod val="40000"/>
                  <a:lumOff val="60000"/>
                  <a:alpha val="49000"/>
                </a:schemeClr>
              </a:gs>
              <a:gs pos="60000">
                <a:schemeClr val="accent3">
                  <a:lumMod val="60000"/>
                  <a:lumOff val="40000"/>
                  <a:alpha val="82000"/>
                </a:schemeClr>
              </a:gs>
            </a:gsLst>
            <a:path path="circle">
              <a:fillToRect l="50000" t="50000" r="50000" b="50000"/>
            </a:path>
            <a:tileRect/>
          </a:gradFill>
          <a:ln w="38100" cmpd="sng">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rot="233805">
            <a:off x="6439015" y="1713835"/>
            <a:ext cx="1654695" cy="1083003"/>
          </a:xfrm>
          <a:prstGeom prst="roundRect">
            <a:avLst/>
          </a:prstGeom>
          <a:gradFill flip="none" rotWithShape="1">
            <a:gsLst>
              <a:gs pos="18000">
                <a:schemeClr val="accent3">
                  <a:lumMod val="75000"/>
                  <a:alpha val="82000"/>
                </a:schemeClr>
              </a:gs>
              <a:gs pos="78000">
                <a:schemeClr val="accent3">
                  <a:lumMod val="40000"/>
                  <a:lumOff val="60000"/>
                  <a:alpha val="49000"/>
                </a:schemeClr>
              </a:gs>
              <a:gs pos="60000">
                <a:schemeClr val="accent3">
                  <a:lumMod val="60000"/>
                  <a:lumOff val="40000"/>
                  <a:alpha val="82000"/>
                </a:schemeClr>
              </a:gs>
            </a:gsLst>
            <a:path path="circle">
              <a:fillToRect l="50000" t="50000" r="50000" b="50000"/>
            </a:path>
            <a:tileRect/>
          </a:gradFill>
          <a:ln w="38100" cmpd="sng">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345000" y="1169690"/>
            <a:ext cx="3108349" cy="2116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7662580" y="1169689"/>
            <a:ext cx="1149974" cy="2116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gular Pentagon 13"/>
          <p:cNvSpPr/>
          <p:nvPr/>
        </p:nvSpPr>
        <p:spPr>
          <a:xfrm>
            <a:off x="3992293" y="845623"/>
            <a:ext cx="352708" cy="826369"/>
          </a:xfrm>
          <a:prstGeom prst="pentagon">
            <a:avLst/>
          </a:prstGeom>
          <a:solidFill>
            <a:srgbClr val="EB7EB9"/>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gular Pentagon 14"/>
          <p:cNvSpPr/>
          <p:nvPr/>
        </p:nvSpPr>
        <p:spPr>
          <a:xfrm>
            <a:off x="7309871" y="845623"/>
            <a:ext cx="466567" cy="826369"/>
          </a:xfrm>
          <a:prstGeom prst="pentagon">
            <a:avLst/>
          </a:prstGeom>
          <a:solidFill>
            <a:srgbClr val="EB7EB9"/>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301417" y="217616"/>
            <a:ext cx="5693066" cy="461665"/>
          </a:xfrm>
          <a:prstGeom prst="rect">
            <a:avLst/>
          </a:prstGeom>
          <a:noFill/>
        </p:spPr>
        <p:txBody>
          <a:bodyPr wrap="square" rtlCol="0">
            <a:spAutoFit/>
          </a:bodyPr>
          <a:lstStyle/>
          <a:p>
            <a:r>
              <a:rPr lang="en-US" sz="2400" dirty="0" smtClean="0"/>
              <a:t>Along-ridge profile</a:t>
            </a:r>
            <a:endParaRPr lang="en-US" sz="2400" dirty="0"/>
          </a:p>
        </p:txBody>
      </p:sp>
      <p:sp>
        <p:nvSpPr>
          <p:cNvPr id="18" name="Rounded Rectangle 17"/>
          <p:cNvSpPr/>
          <p:nvPr/>
        </p:nvSpPr>
        <p:spPr>
          <a:xfrm>
            <a:off x="1738001" y="4433678"/>
            <a:ext cx="6837017" cy="2183421"/>
          </a:xfrm>
          <a:prstGeom prst="roundRect">
            <a:avLst/>
          </a:prstGeom>
          <a:solidFill>
            <a:srgbClr val="EB7E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Triangle 18"/>
          <p:cNvSpPr/>
          <p:nvPr/>
        </p:nvSpPr>
        <p:spPr>
          <a:xfrm flipV="1">
            <a:off x="1738001" y="4433677"/>
            <a:ext cx="6513927" cy="724093"/>
          </a:xfrm>
          <a:prstGeom prst="rtTriangle">
            <a:avLst/>
          </a:prstGeom>
          <a:solidFill>
            <a:schemeClr val="tx2">
              <a:lumMod val="60000"/>
              <a:lumOff val="40000"/>
            </a:schemeClr>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4567822" y="4811062"/>
            <a:ext cx="3564395" cy="1042949"/>
          </a:xfrm>
          <a:prstGeom prst="roundRect">
            <a:avLst/>
          </a:prstGeom>
          <a:solidFill>
            <a:schemeClr val="accent3">
              <a:lumMod val="60000"/>
              <a:lumOff val="40000"/>
            </a:schemeClr>
          </a:solidFill>
          <a:ln>
            <a:noFill/>
          </a:ln>
          <a:effectLst>
            <a:outerShdw dir="5400000" sx="0" sy="0" rotWithShape="0">
              <a:srgbClr val="000000">
                <a:alpha val="7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rot="20638739">
            <a:off x="2194266" y="5165886"/>
            <a:ext cx="2647103" cy="538837"/>
          </a:xfrm>
          <a:prstGeom prst="roundRect">
            <a:avLst/>
          </a:prstGeom>
          <a:solidFill>
            <a:schemeClr val="accent3">
              <a:lumMod val="60000"/>
              <a:lumOff val="40000"/>
            </a:schemeClr>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963514" y="5324872"/>
            <a:ext cx="2718411" cy="529140"/>
          </a:xfrm>
          <a:prstGeom prst="rect">
            <a:avLst/>
          </a:prstGeom>
          <a:solidFill>
            <a:schemeClr val="accent3">
              <a:lumMod val="60000"/>
              <a:lumOff val="40000"/>
            </a:schemeClr>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157285" y="5854012"/>
            <a:ext cx="1311108" cy="205534"/>
          </a:xfrm>
          <a:prstGeom prst="rect">
            <a:avLst/>
          </a:prstGeom>
          <a:solidFill>
            <a:srgbClr val="EB7EB9"/>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gular Pentagon 23"/>
          <p:cNvSpPr/>
          <p:nvPr/>
        </p:nvSpPr>
        <p:spPr>
          <a:xfrm>
            <a:off x="7776439" y="4244300"/>
            <a:ext cx="880141" cy="544399"/>
          </a:xfrm>
          <a:prstGeom prst="pentagon">
            <a:avLst/>
          </a:prstGeom>
          <a:solidFill>
            <a:srgbClr val="EB7EB9"/>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Left-Right-Up Arrow 24"/>
          <p:cNvSpPr/>
          <p:nvPr/>
        </p:nvSpPr>
        <p:spPr>
          <a:xfrm>
            <a:off x="3687679" y="1159873"/>
            <a:ext cx="946988" cy="545854"/>
          </a:xfrm>
          <a:prstGeom prst="leftRightUp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Right-Up Arrow 25"/>
          <p:cNvSpPr/>
          <p:nvPr/>
        </p:nvSpPr>
        <p:spPr>
          <a:xfrm>
            <a:off x="7035560" y="1159873"/>
            <a:ext cx="946988" cy="545854"/>
          </a:xfrm>
          <a:prstGeom prst="leftRightUp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Up Arrow 26"/>
          <p:cNvSpPr/>
          <p:nvPr/>
        </p:nvSpPr>
        <p:spPr>
          <a:xfrm>
            <a:off x="8132217" y="5636784"/>
            <a:ext cx="366024" cy="434456"/>
          </a:xfrm>
          <a:prstGeom prst="up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3253181" y="3782635"/>
            <a:ext cx="3150946" cy="461665"/>
          </a:xfrm>
          <a:prstGeom prst="rect">
            <a:avLst/>
          </a:prstGeom>
          <a:noFill/>
        </p:spPr>
        <p:txBody>
          <a:bodyPr wrap="square" rtlCol="0">
            <a:spAutoFit/>
          </a:bodyPr>
          <a:lstStyle/>
          <a:p>
            <a:r>
              <a:rPr lang="en-US" sz="2400" dirty="0" smtClean="0"/>
              <a:t>Ridge-normal profile</a:t>
            </a:r>
            <a:endParaRPr lang="en-US" sz="2400" dirty="0"/>
          </a:p>
        </p:txBody>
      </p:sp>
      <p:sp>
        <p:nvSpPr>
          <p:cNvPr id="30" name="TextBox 29"/>
          <p:cNvSpPr txBox="1"/>
          <p:nvPr/>
        </p:nvSpPr>
        <p:spPr>
          <a:xfrm>
            <a:off x="7776439" y="3642747"/>
            <a:ext cx="1036115" cy="523220"/>
          </a:xfrm>
          <a:prstGeom prst="rect">
            <a:avLst/>
          </a:prstGeom>
          <a:noFill/>
        </p:spPr>
        <p:txBody>
          <a:bodyPr wrap="square" rtlCol="0">
            <a:spAutoFit/>
          </a:bodyPr>
          <a:lstStyle/>
          <a:p>
            <a:r>
              <a:rPr lang="en-US" sz="2800" dirty="0" smtClean="0"/>
              <a:t>ridge</a:t>
            </a:r>
            <a:endParaRPr lang="en-US" sz="2800" dirty="0"/>
          </a:p>
        </p:txBody>
      </p:sp>
      <p:cxnSp>
        <p:nvCxnSpPr>
          <p:cNvPr id="32" name="Straight Arrow Connector 31"/>
          <p:cNvCxnSpPr/>
          <p:nvPr/>
        </p:nvCxnSpPr>
        <p:spPr>
          <a:xfrm flipV="1">
            <a:off x="2835392" y="4567358"/>
            <a:ext cx="33423" cy="22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2868815" y="4311139"/>
            <a:ext cx="22282" cy="32341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2157285" y="4244300"/>
            <a:ext cx="7608" cy="544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7453349" y="4165967"/>
            <a:ext cx="0" cy="468585"/>
          </a:xfrm>
          <a:prstGeom prst="straightConnector1">
            <a:avLst/>
          </a:prstGeom>
          <a:ln w="76200" cmpd="sng">
            <a:solidFill>
              <a:srgbClr val="EB7EB9"/>
            </a:solidFill>
            <a:tailEnd type="arrow"/>
          </a:ln>
          <a:effectLst>
            <a:outerShdw dist="200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46" name="Bent Arrow 45"/>
          <p:cNvSpPr/>
          <p:nvPr/>
        </p:nvSpPr>
        <p:spPr>
          <a:xfrm>
            <a:off x="1889900" y="5169191"/>
            <a:ext cx="534770" cy="545296"/>
          </a:xfrm>
          <a:prstGeom prst="bent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7" name="TextBox 46"/>
          <p:cNvSpPr txBox="1"/>
          <p:nvPr/>
        </p:nvSpPr>
        <p:spPr>
          <a:xfrm>
            <a:off x="4489835" y="729296"/>
            <a:ext cx="2545725" cy="461665"/>
          </a:xfrm>
          <a:prstGeom prst="rect">
            <a:avLst/>
          </a:prstGeom>
          <a:noFill/>
        </p:spPr>
        <p:txBody>
          <a:bodyPr wrap="square" rtlCol="0">
            <a:spAutoFit/>
          </a:bodyPr>
          <a:lstStyle/>
          <a:p>
            <a:r>
              <a:rPr lang="en-US" sz="2400" i="1" dirty="0" smtClean="0"/>
              <a:t>R  </a:t>
            </a:r>
            <a:r>
              <a:rPr lang="en-US" sz="2400" i="1" dirty="0" err="1" smtClean="0"/>
              <a:t>i</a:t>
            </a:r>
            <a:r>
              <a:rPr lang="en-US" sz="2400" i="1" dirty="0" smtClean="0"/>
              <a:t>  d  g  e</a:t>
            </a:r>
            <a:endParaRPr lang="en-US" sz="2400" i="1" dirty="0"/>
          </a:p>
        </p:txBody>
      </p:sp>
      <p:sp>
        <p:nvSpPr>
          <p:cNvPr id="48" name="Rectangle 47"/>
          <p:cNvSpPr/>
          <p:nvPr/>
        </p:nvSpPr>
        <p:spPr>
          <a:xfrm>
            <a:off x="3854796" y="5157770"/>
            <a:ext cx="4127752" cy="456739"/>
          </a:xfrm>
          <a:prstGeom prst="rect">
            <a:avLst/>
          </a:prstGeom>
          <a:gradFill flip="none" rotWithShape="1">
            <a:gsLst>
              <a:gs pos="3000">
                <a:schemeClr val="accent3"/>
              </a:gs>
              <a:gs pos="37000">
                <a:schemeClr val="accent3"/>
              </a:gs>
              <a:gs pos="81000">
                <a:schemeClr val="accent3">
                  <a:lumMod val="75000"/>
                </a:schemeClr>
              </a:gs>
              <a:gs pos="20000">
                <a:schemeClr val="accent3"/>
              </a:gs>
              <a:gs pos="28000">
                <a:schemeClr val="accent3"/>
              </a:gs>
            </a:gsLst>
            <a:path path="circle">
              <a:fillToRect l="50000" t="50000" r="50000" b="50000"/>
            </a:path>
            <a:tileRect/>
          </a:gradFill>
          <a:ln>
            <a:noFill/>
          </a:ln>
          <a:effectLst>
            <a:glow rad="101600">
              <a:srgbClr val="CCFFCC">
                <a:alpha val="87000"/>
              </a:srgbClr>
            </a:glow>
            <a:outerShdw dist="23000" dir="5400000" sx="0" sy="0" rotWithShape="0">
              <a:schemeClr val="accent3"/>
            </a:outerShdw>
            <a:softEdge rad="355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54224" y="3861932"/>
            <a:ext cx="1658919" cy="2591675"/>
          </a:xfrm>
          <a:prstGeom prst="rect">
            <a:avLst/>
          </a:prstGeom>
        </p:spPr>
      </p:pic>
      <p:sp>
        <p:nvSpPr>
          <p:cNvPr id="3" name="TextBox 2"/>
          <p:cNvSpPr txBox="1"/>
          <p:nvPr/>
        </p:nvSpPr>
        <p:spPr>
          <a:xfrm>
            <a:off x="71700" y="2693974"/>
            <a:ext cx="1514864" cy="369332"/>
          </a:xfrm>
          <a:prstGeom prst="rect">
            <a:avLst/>
          </a:prstGeom>
          <a:solidFill>
            <a:schemeClr val="bg1"/>
          </a:solidFill>
        </p:spPr>
        <p:txBody>
          <a:bodyPr wrap="square" rtlCol="0">
            <a:spAutoFit/>
          </a:bodyPr>
          <a:lstStyle/>
          <a:p>
            <a:r>
              <a:rPr lang="en-US" dirty="0" smtClean="0"/>
              <a:t> </a:t>
            </a:r>
            <a:r>
              <a:rPr lang="en-US" dirty="0" err="1" smtClean="0"/>
              <a:t>geotherms</a:t>
            </a:r>
            <a:endParaRPr lang="en-US" dirty="0"/>
          </a:p>
        </p:txBody>
      </p:sp>
      <p:cxnSp>
        <p:nvCxnSpPr>
          <p:cNvPr id="9" name="Straight Connector 8"/>
          <p:cNvCxnSpPr/>
          <p:nvPr/>
        </p:nvCxnSpPr>
        <p:spPr>
          <a:xfrm flipH="1" flipV="1">
            <a:off x="725775" y="4118150"/>
            <a:ext cx="1" cy="1983865"/>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1700" y="3136304"/>
            <a:ext cx="1013893" cy="646331"/>
          </a:xfrm>
          <a:prstGeom prst="rect">
            <a:avLst/>
          </a:prstGeom>
          <a:solidFill>
            <a:schemeClr val="bg1"/>
          </a:solidFill>
          <a:ln>
            <a:noFill/>
          </a:ln>
        </p:spPr>
        <p:txBody>
          <a:bodyPr wrap="square" rtlCol="0">
            <a:spAutoFit/>
          </a:bodyPr>
          <a:lstStyle/>
          <a:p>
            <a:r>
              <a:rPr lang="en-US" dirty="0" smtClean="0">
                <a:solidFill>
                  <a:srgbClr val="3366FF"/>
                </a:solidFill>
              </a:rPr>
              <a:t>Ridge </a:t>
            </a:r>
            <a:r>
              <a:rPr lang="en-US" dirty="0" err="1" smtClean="0">
                <a:solidFill>
                  <a:srgbClr val="3366FF"/>
                </a:solidFill>
              </a:rPr>
              <a:t>adiabat</a:t>
            </a:r>
            <a:endParaRPr lang="en-US" dirty="0">
              <a:solidFill>
                <a:srgbClr val="3366FF"/>
              </a:solidFill>
            </a:endParaRPr>
          </a:p>
        </p:txBody>
      </p:sp>
      <p:sp>
        <p:nvSpPr>
          <p:cNvPr id="31" name="Rectangle 30"/>
          <p:cNvSpPr/>
          <p:nvPr/>
        </p:nvSpPr>
        <p:spPr>
          <a:xfrm>
            <a:off x="118997" y="4029919"/>
            <a:ext cx="1213556" cy="2217848"/>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397000" y="1190961"/>
            <a:ext cx="519257" cy="245178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0" y="1190960"/>
            <a:ext cx="183444" cy="233681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0" y="6247767"/>
            <a:ext cx="1162696" cy="369332"/>
          </a:xfrm>
          <a:prstGeom prst="rect">
            <a:avLst/>
          </a:prstGeom>
          <a:solidFill>
            <a:schemeClr val="bg1"/>
          </a:solidFill>
        </p:spPr>
        <p:txBody>
          <a:bodyPr wrap="square" rtlCol="0">
            <a:spAutoFit/>
          </a:bodyPr>
          <a:lstStyle/>
          <a:p>
            <a:r>
              <a:rPr lang="en-US" dirty="0" smtClean="0"/>
              <a:t>    T</a:t>
            </a:r>
            <a:endParaRPr lang="en-US" dirty="0"/>
          </a:p>
        </p:txBody>
      </p:sp>
      <p:sp>
        <p:nvSpPr>
          <p:cNvPr id="39" name="TextBox 38"/>
          <p:cNvSpPr txBox="1"/>
          <p:nvPr/>
        </p:nvSpPr>
        <p:spPr>
          <a:xfrm>
            <a:off x="2424670" y="2913216"/>
            <a:ext cx="538844"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TZ</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1" name="TextBox 40"/>
          <p:cNvSpPr txBox="1"/>
          <p:nvPr/>
        </p:nvSpPr>
        <p:spPr>
          <a:xfrm>
            <a:off x="1971961" y="6107990"/>
            <a:ext cx="1095896"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TZ</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2" name="TextBox 41"/>
          <p:cNvSpPr txBox="1"/>
          <p:nvPr/>
        </p:nvSpPr>
        <p:spPr>
          <a:xfrm>
            <a:off x="2369235" y="4527090"/>
            <a:ext cx="1043723"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OIB</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28" name="Straight Arrow Connector 27"/>
          <p:cNvCxnSpPr/>
          <p:nvPr/>
        </p:nvCxnSpPr>
        <p:spPr>
          <a:xfrm>
            <a:off x="400341" y="3861932"/>
            <a:ext cx="294363" cy="1002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1268124" y="4678842"/>
            <a:ext cx="809265" cy="154147"/>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966341" y="3244348"/>
            <a:ext cx="3230339" cy="398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1700" y="3136304"/>
            <a:ext cx="894641" cy="725628"/>
          </a:xfrm>
          <a:prstGeom prst="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83444" y="217616"/>
            <a:ext cx="2026054" cy="400110"/>
          </a:xfrm>
          <a:prstGeom prst="rect">
            <a:avLst/>
          </a:prstGeom>
          <a:noFill/>
        </p:spPr>
        <p:txBody>
          <a:bodyPr wrap="square" rtlCol="0">
            <a:spAutoFit/>
          </a:bodyPr>
          <a:lstStyle/>
          <a:p>
            <a:r>
              <a:rPr lang="en-US" sz="2000" i="1" dirty="0" smtClean="0"/>
              <a:t>RIDGE FEEDERS</a:t>
            </a:r>
            <a:endParaRPr lang="en-US" sz="2000" i="1" dirty="0"/>
          </a:p>
        </p:txBody>
      </p:sp>
      <p:sp>
        <p:nvSpPr>
          <p:cNvPr id="43" name="TextBox 42"/>
          <p:cNvSpPr txBox="1"/>
          <p:nvPr/>
        </p:nvSpPr>
        <p:spPr>
          <a:xfrm>
            <a:off x="183443" y="679281"/>
            <a:ext cx="1788517" cy="1200329"/>
          </a:xfrm>
          <a:prstGeom prst="rect">
            <a:avLst/>
          </a:prstGeom>
          <a:noFill/>
        </p:spPr>
        <p:txBody>
          <a:bodyPr wrap="square" rtlCol="0">
            <a:spAutoFit/>
          </a:bodyPr>
          <a:lstStyle/>
          <a:p>
            <a:r>
              <a:rPr lang="en-US" dirty="0" smtClean="0"/>
              <a:t>True intra-plate hotspots do not have deep feeders</a:t>
            </a:r>
            <a:endParaRPr lang="en-US" dirty="0"/>
          </a:p>
        </p:txBody>
      </p:sp>
    </p:spTree>
    <p:extLst>
      <p:ext uri="{BB962C8B-B14F-4D97-AF65-F5344CB8AC3E}">
        <p14:creationId xmlns:p14="http://schemas.microsoft.com/office/powerpoint/2010/main" val="5015517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9498" y="1715544"/>
            <a:ext cx="1522746" cy="1136269"/>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916257" y="1169689"/>
            <a:ext cx="2149731" cy="2116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971961" y="1381348"/>
            <a:ext cx="6517502" cy="2027461"/>
          </a:xfrm>
          <a:prstGeom prst="roundRect">
            <a:avLst/>
          </a:prstGeom>
          <a:solidFill>
            <a:srgbClr val="EB7E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rot="289149">
            <a:off x="2206403" y="1716849"/>
            <a:ext cx="1767850" cy="1062582"/>
          </a:xfrm>
          <a:prstGeom prst="roundRect">
            <a:avLst/>
          </a:prstGeom>
          <a:gradFill flip="none" rotWithShape="1">
            <a:gsLst>
              <a:gs pos="18000">
                <a:schemeClr val="accent3">
                  <a:lumMod val="75000"/>
                  <a:alpha val="82000"/>
                </a:schemeClr>
              </a:gs>
              <a:gs pos="78000">
                <a:schemeClr val="accent3">
                  <a:lumMod val="40000"/>
                  <a:lumOff val="60000"/>
                  <a:alpha val="49000"/>
                </a:schemeClr>
              </a:gs>
              <a:gs pos="60000">
                <a:schemeClr val="accent3">
                  <a:lumMod val="60000"/>
                  <a:lumOff val="40000"/>
                  <a:alpha val="82000"/>
                </a:schemeClr>
              </a:gs>
            </a:gsLst>
            <a:path path="circle">
              <a:fillToRect l="50000" t="50000" r="50000" b="50000"/>
            </a:path>
            <a:tileRect/>
          </a:gradFill>
          <a:ln w="38100" cmpd="sng">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rot="21318363">
            <a:off x="4391258" y="1711719"/>
            <a:ext cx="1715719" cy="1071689"/>
          </a:xfrm>
          <a:prstGeom prst="roundRect">
            <a:avLst/>
          </a:prstGeom>
          <a:gradFill flip="none" rotWithShape="1">
            <a:gsLst>
              <a:gs pos="18000">
                <a:schemeClr val="accent3">
                  <a:lumMod val="75000"/>
                  <a:alpha val="82000"/>
                </a:schemeClr>
              </a:gs>
              <a:gs pos="78000">
                <a:schemeClr val="accent3">
                  <a:lumMod val="40000"/>
                  <a:lumOff val="60000"/>
                  <a:alpha val="49000"/>
                </a:schemeClr>
              </a:gs>
              <a:gs pos="60000">
                <a:schemeClr val="accent3">
                  <a:lumMod val="60000"/>
                  <a:lumOff val="40000"/>
                  <a:alpha val="82000"/>
                </a:schemeClr>
              </a:gs>
            </a:gsLst>
            <a:path path="circle">
              <a:fillToRect l="50000" t="50000" r="50000" b="50000"/>
            </a:path>
            <a:tileRect/>
          </a:gradFill>
          <a:ln w="38100" cmpd="sng">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rot="233805">
            <a:off x="6439015" y="1713835"/>
            <a:ext cx="1654695" cy="1083003"/>
          </a:xfrm>
          <a:prstGeom prst="roundRect">
            <a:avLst/>
          </a:prstGeom>
          <a:gradFill flip="none" rotWithShape="1">
            <a:gsLst>
              <a:gs pos="18000">
                <a:schemeClr val="accent3">
                  <a:lumMod val="75000"/>
                  <a:alpha val="82000"/>
                </a:schemeClr>
              </a:gs>
              <a:gs pos="78000">
                <a:schemeClr val="accent3">
                  <a:lumMod val="40000"/>
                  <a:lumOff val="60000"/>
                  <a:alpha val="49000"/>
                </a:schemeClr>
              </a:gs>
              <a:gs pos="60000">
                <a:schemeClr val="accent3">
                  <a:lumMod val="60000"/>
                  <a:lumOff val="40000"/>
                  <a:alpha val="82000"/>
                </a:schemeClr>
              </a:gs>
            </a:gsLst>
            <a:path path="circle">
              <a:fillToRect l="50000" t="50000" r="50000" b="50000"/>
            </a:path>
            <a:tileRect/>
          </a:gradFill>
          <a:ln w="38100" cmpd="sng">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345000" y="1169690"/>
            <a:ext cx="3108349" cy="2116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7662580" y="1169689"/>
            <a:ext cx="1149974" cy="2116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gular Pentagon 13"/>
          <p:cNvSpPr/>
          <p:nvPr/>
        </p:nvSpPr>
        <p:spPr>
          <a:xfrm>
            <a:off x="3992293" y="845623"/>
            <a:ext cx="352708" cy="826369"/>
          </a:xfrm>
          <a:prstGeom prst="pentagon">
            <a:avLst/>
          </a:prstGeom>
          <a:solidFill>
            <a:srgbClr val="EB7EB9"/>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gular Pentagon 14"/>
          <p:cNvSpPr/>
          <p:nvPr/>
        </p:nvSpPr>
        <p:spPr>
          <a:xfrm>
            <a:off x="7309871" y="845623"/>
            <a:ext cx="466567" cy="826369"/>
          </a:xfrm>
          <a:prstGeom prst="pentagon">
            <a:avLst/>
          </a:prstGeom>
          <a:solidFill>
            <a:srgbClr val="EB7EB9"/>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301417" y="217616"/>
            <a:ext cx="5693066" cy="461665"/>
          </a:xfrm>
          <a:prstGeom prst="rect">
            <a:avLst/>
          </a:prstGeom>
          <a:noFill/>
        </p:spPr>
        <p:txBody>
          <a:bodyPr wrap="square" rtlCol="0">
            <a:spAutoFit/>
          </a:bodyPr>
          <a:lstStyle/>
          <a:p>
            <a:r>
              <a:rPr lang="en-US" sz="2400" dirty="0" smtClean="0"/>
              <a:t>Along-ridge profile</a:t>
            </a:r>
            <a:endParaRPr lang="en-US" sz="2400" dirty="0"/>
          </a:p>
        </p:txBody>
      </p:sp>
      <p:sp>
        <p:nvSpPr>
          <p:cNvPr id="18" name="Rounded Rectangle 17"/>
          <p:cNvSpPr/>
          <p:nvPr/>
        </p:nvSpPr>
        <p:spPr>
          <a:xfrm>
            <a:off x="1738001" y="4433678"/>
            <a:ext cx="6837017" cy="2183421"/>
          </a:xfrm>
          <a:prstGeom prst="roundRect">
            <a:avLst/>
          </a:prstGeom>
          <a:solidFill>
            <a:srgbClr val="EB7E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Triangle 18"/>
          <p:cNvSpPr/>
          <p:nvPr/>
        </p:nvSpPr>
        <p:spPr>
          <a:xfrm flipV="1">
            <a:off x="1738001" y="4433677"/>
            <a:ext cx="6513927" cy="724093"/>
          </a:xfrm>
          <a:prstGeom prst="rtTriangle">
            <a:avLst/>
          </a:prstGeom>
          <a:solidFill>
            <a:schemeClr val="tx2">
              <a:lumMod val="60000"/>
              <a:lumOff val="40000"/>
            </a:schemeClr>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4567822" y="4811062"/>
            <a:ext cx="3564395" cy="1042949"/>
          </a:xfrm>
          <a:prstGeom prst="roundRect">
            <a:avLst/>
          </a:prstGeom>
          <a:solidFill>
            <a:schemeClr val="accent3">
              <a:lumMod val="60000"/>
              <a:lumOff val="40000"/>
            </a:schemeClr>
          </a:solidFill>
          <a:ln>
            <a:noFill/>
          </a:ln>
          <a:effectLst>
            <a:outerShdw dir="5400000" sx="0" sy="0" rotWithShape="0">
              <a:srgbClr val="000000">
                <a:alpha val="7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rot="20638739">
            <a:off x="2194266" y="5165886"/>
            <a:ext cx="2647103" cy="538837"/>
          </a:xfrm>
          <a:prstGeom prst="roundRect">
            <a:avLst/>
          </a:prstGeom>
          <a:solidFill>
            <a:schemeClr val="accent3">
              <a:lumMod val="60000"/>
              <a:lumOff val="40000"/>
            </a:schemeClr>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963514" y="5324872"/>
            <a:ext cx="2718411" cy="529140"/>
          </a:xfrm>
          <a:prstGeom prst="rect">
            <a:avLst/>
          </a:prstGeom>
          <a:solidFill>
            <a:schemeClr val="accent3">
              <a:lumMod val="60000"/>
              <a:lumOff val="40000"/>
            </a:schemeClr>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157285" y="5854012"/>
            <a:ext cx="1311108" cy="205534"/>
          </a:xfrm>
          <a:prstGeom prst="rect">
            <a:avLst/>
          </a:prstGeom>
          <a:solidFill>
            <a:srgbClr val="EB7EB9"/>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gular Pentagon 23"/>
          <p:cNvSpPr/>
          <p:nvPr/>
        </p:nvSpPr>
        <p:spPr>
          <a:xfrm>
            <a:off x="7776439" y="4244300"/>
            <a:ext cx="880141" cy="544399"/>
          </a:xfrm>
          <a:prstGeom prst="pentagon">
            <a:avLst/>
          </a:prstGeom>
          <a:solidFill>
            <a:srgbClr val="EB7EB9"/>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Left-Right-Up Arrow 24"/>
          <p:cNvSpPr/>
          <p:nvPr/>
        </p:nvSpPr>
        <p:spPr>
          <a:xfrm>
            <a:off x="3687679" y="1159873"/>
            <a:ext cx="946988" cy="545854"/>
          </a:xfrm>
          <a:prstGeom prst="leftRightUp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Right-Up Arrow 25"/>
          <p:cNvSpPr/>
          <p:nvPr/>
        </p:nvSpPr>
        <p:spPr>
          <a:xfrm>
            <a:off x="7035560" y="1159873"/>
            <a:ext cx="946988" cy="545854"/>
          </a:xfrm>
          <a:prstGeom prst="leftRightUp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Up Arrow 26"/>
          <p:cNvSpPr/>
          <p:nvPr/>
        </p:nvSpPr>
        <p:spPr>
          <a:xfrm>
            <a:off x="8132217" y="5636784"/>
            <a:ext cx="366024" cy="434456"/>
          </a:xfrm>
          <a:prstGeom prst="up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3253181" y="3782635"/>
            <a:ext cx="3150946" cy="461665"/>
          </a:xfrm>
          <a:prstGeom prst="rect">
            <a:avLst/>
          </a:prstGeom>
          <a:noFill/>
        </p:spPr>
        <p:txBody>
          <a:bodyPr wrap="square" rtlCol="0">
            <a:spAutoFit/>
          </a:bodyPr>
          <a:lstStyle/>
          <a:p>
            <a:r>
              <a:rPr lang="en-US" sz="2400" dirty="0" smtClean="0"/>
              <a:t>Ridge-normal profile</a:t>
            </a:r>
            <a:endParaRPr lang="en-US" sz="2400" dirty="0"/>
          </a:p>
        </p:txBody>
      </p:sp>
      <p:sp>
        <p:nvSpPr>
          <p:cNvPr id="30" name="TextBox 29"/>
          <p:cNvSpPr txBox="1"/>
          <p:nvPr/>
        </p:nvSpPr>
        <p:spPr>
          <a:xfrm>
            <a:off x="7776439" y="3642747"/>
            <a:ext cx="1036115" cy="523220"/>
          </a:xfrm>
          <a:prstGeom prst="rect">
            <a:avLst/>
          </a:prstGeom>
          <a:noFill/>
        </p:spPr>
        <p:txBody>
          <a:bodyPr wrap="square" rtlCol="0">
            <a:spAutoFit/>
          </a:bodyPr>
          <a:lstStyle/>
          <a:p>
            <a:r>
              <a:rPr lang="en-US" sz="2800" dirty="0" smtClean="0"/>
              <a:t>ridge</a:t>
            </a:r>
            <a:endParaRPr lang="en-US" sz="2800" dirty="0"/>
          </a:p>
        </p:txBody>
      </p:sp>
      <p:cxnSp>
        <p:nvCxnSpPr>
          <p:cNvPr id="32" name="Straight Arrow Connector 31"/>
          <p:cNvCxnSpPr/>
          <p:nvPr/>
        </p:nvCxnSpPr>
        <p:spPr>
          <a:xfrm flipV="1">
            <a:off x="2835392" y="4567358"/>
            <a:ext cx="33423" cy="22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2868815" y="4311139"/>
            <a:ext cx="22282" cy="32341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2157285" y="4244300"/>
            <a:ext cx="7608" cy="544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7453349" y="4165967"/>
            <a:ext cx="0" cy="468585"/>
          </a:xfrm>
          <a:prstGeom prst="straightConnector1">
            <a:avLst/>
          </a:prstGeom>
          <a:ln w="76200" cmpd="sng">
            <a:solidFill>
              <a:srgbClr val="EB7EB9"/>
            </a:solidFill>
            <a:tailEnd type="arrow"/>
          </a:ln>
          <a:effectLst>
            <a:outerShdw dist="200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46" name="Bent Arrow 45"/>
          <p:cNvSpPr/>
          <p:nvPr/>
        </p:nvSpPr>
        <p:spPr>
          <a:xfrm>
            <a:off x="1889900" y="5169191"/>
            <a:ext cx="534770" cy="545296"/>
          </a:xfrm>
          <a:prstGeom prst="bent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7" name="TextBox 46"/>
          <p:cNvSpPr txBox="1"/>
          <p:nvPr/>
        </p:nvSpPr>
        <p:spPr>
          <a:xfrm>
            <a:off x="4489835" y="729296"/>
            <a:ext cx="2545725" cy="461665"/>
          </a:xfrm>
          <a:prstGeom prst="rect">
            <a:avLst/>
          </a:prstGeom>
          <a:noFill/>
        </p:spPr>
        <p:txBody>
          <a:bodyPr wrap="square" rtlCol="0">
            <a:spAutoFit/>
          </a:bodyPr>
          <a:lstStyle/>
          <a:p>
            <a:r>
              <a:rPr lang="en-US" sz="2400" i="1" dirty="0" smtClean="0"/>
              <a:t>R  </a:t>
            </a:r>
            <a:r>
              <a:rPr lang="en-US" sz="2400" i="1" dirty="0" err="1" smtClean="0"/>
              <a:t>i</a:t>
            </a:r>
            <a:r>
              <a:rPr lang="en-US" sz="2400" i="1" dirty="0" smtClean="0"/>
              <a:t>  d  g  e</a:t>
            </a:r>
            <a:endParaRPr lang="en-US" sz="2400" i="1" dirty="0"/>
          </a:p>
        </p:txBody>
      </p:sp>
      <p:sp>
        <p:nvSpPr>
          <p:cNvPr id="48" name="Rectangle 47"/>
          <p:cNvSpPr/>
          <p:nvPr/>
        </p:nvSpPr>
        <p:spPr>
          <a:xfrm>
            <a:off x="3854796" y="5157770"/>
            <a:ext cx="4127752" cy="456739"/>
          </a:xfrm>
          <a:prstGeom prst="rect">
            <a:avLst/>
          </a:prstGeom>
          <a:gradFill flip="none" rotWithShape="1">
            <a:gsLst>
              <a:gs pos="3000">
                <a:schemeClr val="accent3"/>
              </a:gs>
              <a:gs pos="37000">
                <a:schemeClr val="accent3"/>
              </a:gs>
              <a:gs pos="81000">
                <a:schemeClr val="accent3">
                  <a:lumMod val="75000"/>
                </a:schemeClr>
              </a:gs>
              <a:gs pos="20000">
                <a:schemeClr val="accent3"/>
              </a:gs>
              <a:gs pos="28000">
                <a:schemeClr val="accent3"/>
              </a:gs>
            </a:gsLst>
            <a:path path="circle">
              <a:fillToRect l="50000" t="50000" r="50000" b="50000"/>
            </a:path>
            <a:tileRect/>
          </a:gradFill>
          <a:ln>
            <a:noFill/>
          </a:ln>
          <a:effectLst>
            <a:glow rad="101600">
              <a:srgbClr val="CCFFCC">
                <a:alpha val="87000"/>
              </a:srgbClr>
            </a:glow>
            <a:outerShdw dist="23000" dir="5400000" sx="0" sy="0" rotWithShape="0">
              <a:schemeClr val="accent3"/>
            </a:outerShdw>
            <a:softEdge rad="355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397000" y="1190961"/>
            <a:ext cx="519257" cy="245178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0" y="1190960"/>
            <a:ext cx="183444" cy="233681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424670" y="2913216"/>
            <a:ext cx="538844"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TZ</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1" name="TextBox 40"/>
          <p:cNvSpPr txBox="1"/>
          <p:nvPr/>
        </p:nvSpPr>
        <p:spPr>
          <a:xfrm>
            <a:off x="1971961" y="6107990"/>
            <a:ext cx="1095896"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TZ</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2" name="TextBox 41"/>
          <p:cNvSpPr txBox="1"/>
          <p:nvPr/>
        </p:nvSpPr>
        <p:spPr>
          <a:xfrm>
            <a:off x="2369235" y="4527090"/>
            <a:ext cx="1043723"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OIB</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 name="TextBox 32"/>
          <p:cNvSpPr txBox="1"/>
          <p:nvPr/>
        </p:nvSpPr>
        <p:spPr>
          <a:xfrm>
            <a:off x="183444" y="217616"/>
            <a:ext cx="2026054" cy="400110"/>
          </a:xfrm>
          <a:prstGeom prst="rect">
            <a:avLst/>
          </a:prstGeom>
          <a:noFill/>
        </p:spPr>
        <p:txBody>
          <a:bodyPr wrap="square" rtlCol="0">
            <a:spAutoFit/>
          </a:bodyPr>
          <a:lstStyle/>
          <a:p>
            <a:r>
              <a:rPr lang="en-US" sz="2000" i="1" dirty="0" smtClean="0"/>
              <a:t>RIDGE FEEDERS</a:t>
            </a:r>
            <a:endParaRPr lang="en-US" sz="2000" i="1" dirty="0"/>
          </a:p>
        </p:txBody>
      </p:sp>
      <p:sp>
        <p:nvSpPr>
          <p:cNvPr id="43" name="TextBox 42"/>
          <p:cNvSpPr txBox="1"/>
          <p:nvPr/>
        </p:nvSpPr>
        <p:spPr>
          <a:xfrm>
            <a:off x="183443" y="679281"/>
            <a:ext cx="1788517" cy="1200329"/>
          </a:xfrm>
          <a:prstGeom prst="rect">
            <a:avLst/>
          </a:prstGeom>
          <a:noFill/>
        </p:spPr>
        <p:txBody>
          <a:bodyPr wrap="square" rtlCol="0">
            <a:spAutoFit/>
          </a:bodyPr>
          <a:lstStyle/>
          <a:p>
            <a:r>
              <a:rPr lang="en-US" dirty="0" smtClean="0"/>
              <a:t>True intra-plate hotspots do not have deep feeders</a:t>
            </a:r>
            <a:endParaRPr lang="en-US" dirty="0"/>
          </a:p>
        </p:txBody>
      </p:sp>
    </p:spTree>
    <p:extLst>
      <p:ext uri="{BB962C8B-B14F-4D97-AF65-F5344CB8AC3E}">
        <p14:creationId xmlns:p14="http://schemas.microsoft.com/office/powerpoint/2010/main" val="32334428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326" y="3580143"/>
            <a:ext cx="7444912" cy="905168"/>
          </a:xfrm>
          <a:prstGeom prst="rect">
            <a:avLst/>
          </a:prstGeom>
          <a:pattFill prst="dashHorz">
            <a:fgClr>
              <a:srgbClr val="FF0000"/>
            </a:fgClr>
            <a:bgClr>
              <a:schemeClr val="accent3"/>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939058" y="2357490"/>
            <a:ext cx="7444912" cy="634969"/>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p:nvSpPr>
        <p:spPr>
          <a:xfrm>
            <a:off x="4107536" y="2269675"/>
            <a:ext cx="716117" cy="634969"/>
          </a:xfrm>
          <a:prstGeom prst="triangle">
            <a:avLst/>
          </a:prstGeom>
          <a:pattFill prst="ltVert">
            <a:fgClr>
              <a:srgbClr val="FF0000"/>
            </a:fgClr>
            <a:bgClr>
              <a:schemeClr val="accent3"/>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959326" y="2904644"/>
            <a:ext cx="7444912" cy="148610"/>
          </a:xfrm>
          <a:prstGeom prst="rect">
            <a:avLst/>
          </a:prstGeom>
          <a:pattFill prst="dkHorz">
            <a:fgClr>
              <a:srgbClr val="FF0000"/>
            </a:fgClr>
            <a:bgClr>
              <a:schemeClr val="accent3"/>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p:cNvSpPr/>
          <p:nvPr/>
        </p:nvSpPr>
        <p:spPr>
          <a:xfrm>
            <a:off x="4661514" y="2674975"/>
            <a:ext cx="2553700" cy="378279"/>
          </a:xfrm>
          <a:prstGeom prst="rtTriangle">
            <a:avLst/>
          </a:prstGeom>
          <a:pattFill prst="wdDnDiag">
            <a:fgClr>
              <a:srgbClr val="FF0000"/>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p:cNvSpPr/>
          <p:nvPr/>
        </p:nvSpPr>
        <p:spPr>
          <a:xfrm flipH="1">
            <a:off x="1279832" y="2674975"/>
            <a:ext cx="2949309" cy="378279"/>
          </a:xfrm>
          <a:prstGeom prst="rtTriangle">
            <a:avLst/>
          </a:prstGeom>
          <a:pattFill prst="wdDnDiag">
            <a:fgClr>
              <a:srgbClr val="FF0000"/>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flipH="1">
            <a:off x="2965804" y="2419111"/>
            <a:ext cx="608024" cy="40530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a:off x="5256027" y="2398020"/>
            <a:ext cx="594512" cy="40530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V="1">
            <a:off x="2567211" y="2824411"/>
            <a:ext cx="1405210" cy="168048"/>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4839052" y="2866424"/>
            <a:ext cx="1673557" cy="126035"/>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404932" y="3944912"/>
            <a:ext cx="2445607" cy="461665"/>
          </a:xfrm>
          <a:prstGeom prst="rect">
            <a:avLst/>
          </a:prstGeom>
          <a:noFill/>
        </p:spPr>
        <p:txBody>
          <a:bodyPr wrap="square" rtlCol="0">
            <a:spAutoFit/>
          </a:bodyPr>
          <a:lstStyle/>
          <a:p>
            <a:r>
              <a:rPr lang="en-US" sz="2400" dirty="0" smtClean="0"/>
              <a:t>Mesosphere (TZ)</a:t>
            </a:r>
            <a:endParaRPr lang="en-US" sz="2400" dirty="0"/>
          </a:p>
        </p:txBody>
      </p:sp>
      <p:sp>
        <p:nvSpPr>
          <p:cNvPr id="25" name="TextBox 24"/>
          <p:cNvSpPr txBox="1"/>
          <p:nvPr/>
        </p:nvSpPr>
        <p:spPr>
          <a:xfrm>
            <a:off x="1121466" y="2357490"/>
            <a:ext cx="689093" cy="369332"/>
          </a:xfrm>
          <a:prstGeom prst="rect">
            <a:avLst/>
          </a:prstGeom>
          <a:noFill/>
        </p:spPr>
        <p:txBody>
          <a:bodyPr wrap="square" rtlCol="0">
            <a:spAutoFit/>
          </a:bodyPr>
          <a:lstStyle/>
          <a:p>
            <a:r>
              <a:rPr lang="en-US" dirty="0" smtClean="0"/>
              <a:t>LID</a:t>
            </a:r>
            <a:endParaRPr lang="en-US" dirty="0"/>
          </a:p>
        </p:txBody>
      </p:sp>
      <p:sp>
        <p:nvSpPr>
          <p:cNvPr id="26" name="TextBox 25"/>
          <p:cNvSpPr txBox="1"/>
          <p:nvPr/>
        </p:nvSpPr>
        <p:spPr>
          <a:xfrm>
            <a:off x="1945676" y="2578124"/>
            <a:ext cx="621535" cy="369332"/>
          </a:xfrm>
          <a:prstGeom prst="rect">
            <a:avLst/>
          </a:prstGeom>
          <a:noFill/>
        </p:spPr>
        <p:txBody>
          <a:bodyPr wrap="square" rtlCol="0">
            <a:spAutoFit/>
          </a:bodyPr>
          <a:lstStyle/>
          <a:p>
            <a:r>
              <a:rPr lang="en-US" dirty="0" smtClean="0"/>
              <a:t>LVZ</a:t>
            </a:r>
            <a:endParaRPr lang="en-US" dirty="0"/>
          </a:p>
        </p:txBody>
      </p:sp>
      <p:sp>
        <p:nvSpPr>
          <p:cNvPr id="27" name="TextBox 26"/>
          <p:cNvSpPr txBox="1"/>
          <p:nvPr/>
        </p:nvSpPr>
        <p:spPr>
          <a:xfrm>
            <a:off x="6512609" y="2497092"/>
            <a:ext cx="1148489" cy="369332"/>
          </a:xfrm>
          <a:prstGeom prst="rect">
            <a:avLst/>
          </a:prstGeom>
          <a:noFill/>
        </p:spPr>
        <p:txBody>
          <a:bodyPr wrap="square" rtlCol="0">
            <a:spAutoFit/>
          </a:bodyPr>
          <a:lstStyle/>
          <a:p>
            <a:r>
              <a:rPr lang="en-US" dirty="0" smtClean="0"/>
              <a:t>LLAMA</a:t>
            </a:r>
            <a:endParaRPr lang="en-US" dirty="0"/>
          </a:p>
        </p:txBody>
      </p:sp>
      <p:sp>
        <p:nvSpPr>
          <p:cNvPr id="28" name="TextBox 27"/>
          <p:cNvSpPr txBox="1"/>
          <p:nvPr/>
        </p:nvSpPr>
        <p:spPr>
          <a:xfrm>
            <a:off x="202675" y="2904644"/>
            <a:ext cx="594512" cy="923330"/>
          </a:xfrm>
          <a:prstGeom prst="rect">
            <a:avLst/>
          </a:prstGeom>
          <a:noFill/>
        </p:spPr>
        <p:txBody>
          <a:bodyPr wrap="square" rtlCol="0">
            <a:spAutoFit/>
          </a:bodyPr>
          <a:lstStyle/>
          <a:p>
            <a:r>
              <a:rPr lang="en-US" dirty="0" smtClean="0"/>
              <a:t>200 </a:t>
            </a:r>
          </a:p>
          <a:p>
            <a:endParaRPr lang="en-US" dirty="0" smtClean="0"/>
          </a:p>
          <a:p>
            <a:r>
              <a:rPr lang="en-US" dirty="0" smtClean="0"/>
              <a:t>400 </a:t>
            </a:r>
            <a:endParaRPr lang="en-US" dirty="0"/>
          </a:p>
        </p:txBody>
      </p:sp>
      <p:sp>
        <p:nvSpPr>
          <p:cNvPr id="29" name="TextBox 28"/>
          <p:cNvSpPr txBox="1"/>
          <p:nvPr/>
        </p:nvSpPr>
        <p:spPr>
          <a:xfrm>
            <a:off x="423368" y="4611055"/>
            <a:ext cx="8467367" cy="1815882"/>
          </a:xfrm>
          <a:prstGeom prst="rect">
            <a:avLst/>
          </a:prstGeom>
          <a:noFill/>
        </p:spPr>
        <p:txBody>
          <a:bodyPr wrap="square" rtlCol="0">
            <a:spAutoFit/>
          </a:bodyPr>
          <a:lstStyle/>
          <a:p>
            <a:pPr algn="ctr"/>
            <a:r>
              <a:rPr lang="en-US" sz="2800" dirty="0" smtClean="0"/>
              <a:t>Ridges are fed by broad 3D </a:t>
            </a:r>
            <a:r>
              <a:rPr lang="en-US" sz="2800" dirty="0" err="1" smtClean="0"/>
              <a:t>upwellings</a:t>
            </a:r>
            <a:r>
              <a:rPr lang="en-US" sz="2800" dirty="0" smtClean="0"/>
              <a:t> plus lateral flow along &amp;  toward ridges</a:t>
            </a:r>
          </a:p>
          <a:p>
            <a:pPr algn="ctr"/>
            <a:r>
              <a:rPr lang="en-US" sz="2800" dirty="0" err="1" smtClean="0"/>
              <a:t>Intraplate</a:t>
            </a:r>
            <a:r>
              <a:rPr lang="en-US" sz="2800" dirty="0"/>
              <a:t> </a:t>
            </a:r>
            <a:r>
              <a:rPr lang="en-US" sz="2800" dirty="0" err="1" smtClean="0"/>
              <a:t>orogenic</a:t>
            </a:r>
            <a:r>
              <a:rPr lang="en-US" sz="2800" dirty="0" smtClean="0"/>
              <a:t> magmas (Deccan, Karoo, Siberia) are shear-driven from the 200 km thick shear BL (LLAMA)</a:t>
            </a:r>
            <a:endParaRPr lang="en-US" sz="2800" dirty="0"/>
          </a:p>
        </p:txBody>
      </p:sp>
      <p:sp>
        <p:nvSpPr>
          <p:cNvPr id="30" name="Rectangle 29"/>
          <p:cNvSpPr/>
          <p:nvPr/>
        </p:nvSpPr>
        <p:spPr>
          <a:xfrm>
            <a:off x="949192" y="3060008"/>
            <a:ext cx="7424644" cy="526889"/>
          </a:xfrm>
          <a:prstGeom prst="rect">
            <a:avLst/>
          </a:prstGeom>
          <a:gradFill flip="none" rotWithShape="1">
            <a:gsLst>
              <a:gs pos="27000">
                <a:schemeClr val="accent3">
                  <a:lumMod val="60000"/>
                  <a:lumOff val="40000"/>
                  <a:alpha val="82000"/>
                </a:schemeClr>
              </a:gs>
              <a:gs pos="95000">
                <a:schemeClr val="accent3">
                  <a:lumMod val="40000"/>
                  <a:lumOff val="60000"/>
                  <a:alpha val="76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rapezoid 30"/>
          <p:cNvSpPr/>
          <p:nvPr/>
        </p:nvSpPr>
        <p:spPr>
          <a:xfrm>
            <a:off x="6512609" y="3060008"/>
            <a:ext cx="1438201" cy="533644"/>
          </a:xfrm>
          <a:prstGeom prst="trapezoid">
            <a:avLst/>
          </a:prstGeom>
          <a:pattFill prst="ltVert">
            <a:fgClr>
              <a:srgbClr val="FF0000"/>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rapezoid 31"/>
          <p:cNvSpPr/>
          <p:nvPr/>
        </p:nvSpPr>
        <p:spPr>
          <a:xfrm>
            <a:off x="3206029" y="2992460"/>
            <a:ext cx="2283467" cy="601192"/>
          </a:xfrm>
          <a:prstGeom prst="trapezoid">
            <a:avLst/>
          </a:prstGeom>
          <a:pattFill prst="ltVert">
            <a:fgClr>
              <a:srgbClr val="FF0000"/>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rapezoid 32"/>
          <p:cNvSpPr/>
          <p:nvPr/>
        </p:nvSpPr>
        <p:spPr>
          <a:xfrm>
            <a:off x="949192" y="3060008"/>
            <a:ext cx="1337652" cy="533643"/>
          </a:xfrm>
          <a:prstGeom prst="trapezoid">
            <a:avLst/>
          </a:prstGeom>
          <a:pattFill prst="ltVert">
            <a:fgClr>
              <a:srgbClr val="FF0000"/>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Up Arrow 33"/>
          <p:cNvSpPr/>
          <p:nvPr/>
        </p:nvSpPr>
        <p:spPr>
          <a:xfrm>
            <a:off x="1425477" y="3107293"/>
            <a:ext cx="405349" cy="4728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Up Arrow 34"/>
          <p:cNvSpPr/>
          <p:nvPr/>
        </p:nvSpPr>
        <p:spPr>
          <a:xfrm>
            <a:off x="4229141" y="3114047"/>
            <a:ext cx="405349" cy="4728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Up Arrow 35"/>
          <p:cNvSpPr/>
          <p:nvPr/>
        </p:nvSpPr>
        <p:spPr>
          <a:xfrm>
            <a:off x="7012539" y="3120802"/>
            <a:ext cx="405349" cy="4728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107536" y="1715768"/>
            <a:ext cx="1013374" cy="461665"/>
          </a:xfrm>
          <a:prstGeom prst="rect">
            <a:avLst/>
          </a:prstGeom>
          <a:noFill/>
        </p:spPr>
        <p:txBody>
          <a:bodyPr wrap="square" rtlCol="0">
            <a:spAutoFit/>
          </a:bodyPr>
          <a:lstStyle/>
          <a:p>
            <a:r>
              <a:rPr lang="en-US" sz="2400" dirty="0" smtClean="0"/>
              <a:t>ridge</a:t>
            </a:r>
            <a:endParaRPr lang="en-US" sz="2400" dirty="0"/>
          </a:p>
        </p:txBody>
      </p:sp>
      <p:sp>
        <p:nvSpPr>
          <p:cNvPr id="38" name="Isosceles Triangle 37"/>
          <p:cNvSpPr/>
          <p:nvPr/>
        </p:nvSpPr>
        <p:spPr>
          <a:xfrm>
            <a:off x="6323446" y="2177433"/>
            <a:ext cx="189163" cy="200322"/>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Isosceles Triangle 38"/>
          <p:cNvSpPr/>
          <p:nvPr/>
        </p:nvSpPr>
        <p:spPr>
          <a:xfrm>
            <a:off x="1905141" y="2178259"/>
            <a:ext cx="189163" cy="200322"/>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p:cNvSpPr/>
          <p:nvPr/>
        </p:nvSpPr>
        <p:spPr>
          <a:xfrm flipH="1">
            <a:off x="1905141" y="2418284"/>
            <a:ext cx="108093" cy="308537"/>
          </a:xfrm>
          <a:custGeom>
            <a:avLst/>
            <a:gdLst>
              <a:gd name="connsiteX0" fmla="*/ 13511 w 67558"/>
              <a:gd name="connsiteY0" fmla="*/ 0 h 283710"/>
              <a:gd name="connsiteX1" fmla="*/ 0 w 67558"/>
              <a:gd name="connsiteY1" fmla="*/ 67550 h 283710"/>
              <a:gd name="connsiteX2" fmla="*/ 27023 w 67558"/>
              <a:gd name="connsiteY2" fmla="*/ 189140 h 283710"/>
              <a:gd name="connsiteX3" fmla="*/ 40535 w 67558"/>
              <a:gd name="connsiteY3" fmla="*/ 229670 h 283710"/>
              <a:gd name="connsiteX4" fmla="*/ 67558 w 67558"/>
              <a:gd name="connsiteY4" fmla="*/ 270200 h 283710"/>
              <a:gd name="connsiteX5" fmla="*/ 40535 w 67558"/>
              <a:gd name="connsiteY5" fmla="*/ 283710 h 2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58" h="283710">
                <a:moveTo>
                  <a:pt x="13511" y="0"/>
                </a:moveTo>
                <a:cubicBezTo>
                  <a:pt x="9007" y="22517"/>
                  <a:pt x="0" y="44587"/>
                  <a:pt x="0" y="67550"/>
                </a:cubicBezTo>
                <a:cubicBezTo>
                  <a:pt x="0" y="81484"/>
                  <a:pt x="21811" y="170900"/>
                  <a:pt x="27023" y="189140"/>
                </a:cubicBezTo>
                <a:cubicBezTo>
                  <a:pt x="30936" y="202833"/>
                  <a:pt x="34166" y="216933"/>
                  <a:pt x="40535" y="229670"/>
                </a:cubicBezTo>
                <a:cubicBezTo>
                  <a:pt x="47797" y="244193"/>
                  <a:pt x="67558" y="253962"/>
                  <a:pt x="67558" y="270200"/>
                </a:cubicBezTo>
                <a:cubicBezTo>
                  <a:pt x="67558" y="280271"/>
                  <a:pt x="49543" y="279207"/>
                  <a:pt x="40535" y="28371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6400319" y="2377755"/>
            <a:ext cx="45719" cy="297220"/>
          </a:xfrm>
          <a:custGeom>
            <a:avLst/>
            <a:gdLst>
              <a:gd name="connsiteX0" fmla="*/ 17708 w 85486"/>
              <a:gd name="connsiteY0" fmla="*/ 0 h 121590"/>
              <a:gd name="connsiteX1" fmla="*/ 4197 w 85486"/>
              <a:gd name="connsiteY1" fmla="*/ 67550 h 121590"/>
              <a:gd name="connsiteX2" fmla="*/ 85267 w 85486"/>
              <a:gd name="connsiteY2" fmla="*/ 121590 h 121590"/>
            </a:gdLst>
            <a:ahLst/>
            <a:cxnLst>
              <a:cxn ang="0">
                <a:pos x="connsiteX0" y="connsiteY0"/>
              </a:cxn>
              <a:cxn ang="0">
                <a:pos x="connsiteX1" y="connsiteY1"/>
              </a:cxn>
              <a:cxn ang="0">
                <a:pos x="connsiteX2" y="connsiteY2"/>
              </a:cxn>
            </a:cxnLst>
            <a:rect l="l" t="t" r="r" b="b"/>
            <a:pathLst>
              <a:path w="85486" h="121590">
                <a:moveTo>
                  <a:pt x="17708" y="0"/>
                </a:moveTo>
                <a:cubicBezTo>
                  <a:pt x="13204" y="22517"/>
                  <a:pt x="-9151" y="48865"/>
                  <a:pt x="4197" y="67550"/>
                </a:cubicBezTo>
                <a:cubicBezTo>
                  <a:pt x="93812" y="192994"/>
                  <a:pt x="85267" y="35865"/>
                  <a:pt x="85267" y="12159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Rectangle 41"/>
          <p:cNvSpPr/>
          <p:nvPr/>
        </p:nvSpPr>
        <p:spPr>
          <a:xfrm>
            <a:off x="1279832" y="4174582"/>
            <a:ext cx="1111728" cy="310729"/>
          </a:xfrm>
          <a:prstGeom prst="rect">
            <a:avLst/>
          </a:prstGeom>
          <a:pattFill prst="pct5">
            <a:fgClr>
              <a:srgbClr val="FF0000"/>
            </a:fgClr>
            <a:bgClr>
              <a:schemeClr val="bg2">
                <a:lumMod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890174" y="4171618"/>
            <a:ext cx="825109" cy="338574"/>
          </a:xfrm>
          <a:prstGeom prst="rect">
            <a:avLst/>
          </a:prstGeom>
          <a:pattFill prst="pct5">
            <a:fgClr>
              <a:srgbClr val="FF0000"/>
            </a:fgClr>
            <a:bgClr>
              <a:schemeClr val="bg2">
                <a:lumMod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262108" y="4199463"/>
            <a:ext cx="1111728" cy="310729"/>
          </a:xfrm>
          <a:prstGeom prst="rect">
            <a:avLst/>
          </a:prstGeom>
          <a:pattFill prst="pct5">
            <a:fgClr>
              <a:srgbClr val="FF0000"/>
            </a:fgClr>
            <a:bgClr>
              <a:schemeClr val="bg2">
                <a:lumMod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209432" y="4014797"/>
            <a:ext cx="587755" cy="369332"/>
          </a:xfrm>
          <a:prstGeom prst="rect">
            <a:avLst/>
          </a:prstGeom>
          <a:noFill/>
        </p:spPr>
        <p:txBody>
          <a:bodyPr wrap="square" rtlCol="0">
            <a:spAutoFit/>
          </a:bodyPr>
          <a:lstStyle/>
          <a:p>
            <a:r>
              <a:rPr lang="en-US" dirty="0" smtClean="0"/>
              <a:t>km</a:t>
            </a:r>
            <a:endParaRPr lang="en-US" dirty="0"/>
          </a:p>
        </p:txBody>
      </p:sp>
      <p:sp>
        <p:nvSpPr>
          <p:cNvPr id="3" name="TextBox 2"/>
          <p:cNvSpPr txBox="1"/>
          <p:nvPr/>
        </p:nvSpPr>
        <p:spPr>
          <a:xfrm>
            <a:off x="7267307" y="4199463"/>
            <a:ext cx="1367005" cy="378109"/>
          </a:xfrm>
          <a:prstGeom prst="rect">
            <a:avLst/>
          </a:prstGeom>
          <a:noFill/>
        </p:spPr>
        <p:txBody>
          <a:bodyPr wrap="square" rtlCol="0">
            <a:spAutoFit/>
          </a:bodyPr>
          <a:lstStyle/>
          <a:p>
            <a:r>
              <a:rPr lang="en-US" dirty="0" smtClean="0"/>
              <a:t>Cold slabs</a:t>
            </a:r>
            <a:endParaRPr lang="en-US" dirty="0"/>
          </a:p>
        </p:txBody>
      </p:sp>
      <p:sp>
        <p:nvSpPr>
          <p:cNvPr id="4" name="TextBox 3"/>
          <p:cNvSpPr txBox="1"/>
          <p:nvPr/>
        </p:nvSpPr>
        <p:spPr>
          <a:xfrm>
            <a:off x="423368" y="377955"/>
            <a:ext cx="4097601" cy="461665"/>
          </a:xfrm>
          <a:prstGeom prst="rect">
            <a:avLst/>
          </a:prstGeom>
          <a:noFill/>
        </p:spPr>
        <p:txBody>
          <a:bodyPr wrap="square" rtlCol="0">
            <a:spAutoFit/>
          </a:bodyPr>
          <a:lstStyle/>
          <a:p>
            <a:r>
              <a:rPr lang="en-US" sz="2400" dirty="0" smtClean="0"/>
              <a:t>SUMMARY</a:t>
            </a:r>
            <a:endParaRPr lang="en-US" sz="2400" dirty="0"/>
          </a:p>
        </p:txBody>
      </p:sp>
      <p:cxnSp>
        <p:nvCxnSpPr>
          <p:cNvPr id="9" name="Connettore 2 8"/>
          <p:cNvCxnSpPr/>
          <p:nvPr/>
        </p:nvCxnSpPr>
        <p:spPr>
          <a:xfrm flipH="1">
            <a:off x="3206029" y="1150584"/>
            <a:ext cx="260225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328044" y="1346436"/>
            <a:ext cx="7076952" cy="369332"/>
          </a:xfrm>
          <a:prstGeom prst="rect">
            <a:avLst/>
          </a:prstGeom>
          <a:noFill/>
        </p:spPr>
        <p:txBody>
          <a:bodyPr wrap="none" rtlCol="0">
            <a:spAutoFit/>
          </a:bodyPr>
          <a:lstStyle/>
          <a:p>
            <a:r>
              <a:rPr lang="it-IT" dirty="0" smtClean="0"/>
              <a:t>Net </a:t>
            </a:r>
            <a:r>
              <a:rPr lang="it-IT" dirty="0" err="1" smtClean="0"/>
              <a:t>W-ward</a:t>
            </a:r>
            <a:r>
              <a:rPr lang="it-IT" dirty="0" smtClean="0"/>
              <a:t> </a:t>
            </a:r>
            <a:r>
              <a:rPr lang="it-IT" dirty="0" err="1" smtClean="0"/>
              <a:t>drift</a:t>
            </a:r>
            <a:r>
              <a:rPr lang="it-IT" dirty="0" smtClean="0"/>
              <a:t> </a:t>
            </a:r>
            <a:r>
              <a:rPr lang="it-IT" dirty="0" err="1" smtClean="0"/>
              <a:t>is</a:t>
            </a:r>
            <a:r>
              <a:rPr lang="it-IT" dirty="0" smtClean="0"/>
              <a:t> an </a:t>
            </a:r>
            <a:r>
              <a:rPr lang="it-IT" dirty="0" err="1" smtClean="0"/>
              <a:t>additional</a:t>
            </a:r>
            <a:r>
              <a:rPr lang="it-IT" dirty="0" smtClean="0"/>
              <a:t> source of </a:t>
            </a:r>
            <a:r>
              <a:rPr lang="it-IT" dirty="0" err="1" smtClean="0"/>
              <a:t>shear</a:t>
            </a:r>
            <a:r>
              <a:rPr lang="it-IT" dirty="0" smtClean="0"/>
              <a:t> (no </a:t>
            </a:r>
            <a:r>
              <a:rPr lang="it-IT" dirty="0" err="1" smtClean="0"/>
              <a:t>plate</a:t>
            </a:r>
            <a:r>
              <a:rPr lang="it-IT" dirty="0" smtClean="0"/>
              <a:t> </a:t>
            </a:r>
            <a:r>
              <a:rPr lang="it-IT" dirty="0" err="1" smtClean="0"/>
              <a:t>is</a:t>
            </a:r>
            <a:r>
              <a:rPr lang="it-IT" dirty="0" smtClean="0"/>
              <a:t> </a:t>
            </a:r>
            <a:r>
              <a:rPr lang="it-IT" dirty="0" err="1" smtClean="0"/>
              <a:t>stationary</a:t>
            </a:r>
            <a:r>
              <a:rPr lang="it-IT" dirty="0"/>
              <a:t>)</a:t>
            </a:r>
          </a:p>
        </p:txBody>
      </p:sp>
    </p:spTree>
    <p:extLst>
      <p:ext uri="{BB962C8B-B14F-4D97-AF65-F5344CB8AC3E}">
        <p14:creationId xmlns:p14="http://schemas.microsoft.com/office/powerpoint/2010/main" val="19989115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270375" y="949325"/>
            <a:ext cx="26988" cy="4810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4422775" y="946150"/>
            <a:ext cx="26988" cy="4808538"/>
          </a:xfrm>
          <a:prstGeom prst="line">
            <a:avLst/>
          </a:prstGeom>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3890963" y="1635125"/>
            <a:ext cx="850900" cy="985838"/>
          </a:xfrm>
          <a:prstGeom prst="roundRect">
            <a:avLst/>
          </a:prstGeom>
          <a:pattFill prst="dashHorz">
            <a:fgClr>
              <a:srgbClr val="FF0000"/>
            </a:fgClr>
            <a:bgClr>
              <a:schemeClr val="accent3"/>
            </a:bgClr>
          </a:patt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ounded Rectangle 5"/>
          <p:cNvSpPr/>
          <p:nvPr/>
        </p:nvSpPr>
        <p:spPr>
          <a:xfrm>
            <a:off x="2746375" y="4029075"/>
            <a:ext cx="850900" cy="1104900"/>
          </a:xfrm>
          <a:prstGeom prst="roundRect">
            <a:avLst/>
          </a:prstGeom>
          <a:pattFill prst="dashHorz">
            <a:fgClr>
              <a:srgbClr val="FF0000"/>
            </a:fgClr>
            <a:bgClr>
              <a:schemeClr val="accent3"/>
            </a:bgClr>
          </a:patt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Down Arrow 6"/>
          <p:cNvSpPr/>
          <p:nvPr/>
        </p:nvSpPr>
        <p:spPr>
          <a:xfrm>
            <a:off x="4171950" y="2620963"/>
            <a:ext cx="392113" cy="823912"/>
          </a:xfrm>
          <a:prstGeom prst="downArrow">
            <a:avLst/>
          </a:prstGeom>
          <a:pattFill prst="wdDnDiag">
            <a:fgClr>
              <a:srgbClr val="EB7EB9"/>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Pentagon 7"/>
          <p:cNvSpPr/>
          <p:nvPr/>
        </p:nvSpPr>
        <p:spPr>
          <a:xfrm>
            <a:off x="3602038" y="4289425"/>
            <a:ext cx="657225" cy="619125"/>
          </a:xfrm>
          <a:prstGeom prst="homePlate">
            <a:avLst/>
          </a:prstGeom>
          <a:pattFill prst="wdDnDiag">
            <a:fgClr>
              <a:srgbClr val="EB7EB9"/>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Down Arrow 8"/>
          <p:cNvSpPr/>
          <p:nvPr/>
        </p:nvSpPr>
        <p:spPr>
          <a:xfrm flipV="1">
            <a:off x="4162425" y="949325"/>
            <a:ext cx="392113" cy="688975"/>
          </a:xfrm>
          <a:prstGeom prst="downArrow">
            <a:avLst/>
          </a:prstGeom>
          <a:pattFill prst="wdDnDiag">
            <a:fgClr>
              <a:srgbClr val="EB7EB9"/>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2054225" y="936625"/>
            <a:ext cx="4216400" cy="5018088"/>
          </a:xfrm>
          <a:prstGeom prst="rect">
            <a:avLst/>
          </a:prstGeom>
          <a:solidFill>
            <a:srgbClr val="FF0000">
              <a:alpha val="17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001" name="TextBox 10"/>
          <p:cNvSpPr txBox="1">
            <a:spLocks noChangeArrowheads="1"/>
          </p:cNvSpPr>
          <p:nvPr/>
        </p:nvSpPr>
        <p:spPr bwMode="auto">
          <a:xfrm>
            <a:off x="2746375" y="4108450"/>
            <a:ext cx="752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400 km</a:t>
            </a:r>
          </a:p>
          <a:p>
            <a:pPr eaLnBrk="1" hangingPunct="1"/>
            <a:r>
              <a:rPr lang="en-US" sz="1800"/>
              <a:t>deep</a:t>
            </a:r>
          </a:p>
        </p:txBody>
      </p:sp>
      <p:sp>
        <p:nvSpPr>
          <p:cNvPr id="85002" name="TextBox 11"/>
          <p:cNvSpPr txBox="1">
            <a:spLocks noChangeArrowheads="1"/>
          </p:cNvSpPr>
          <p:nvPr/>
        </p:nvSpPr>
        <p:spPr bwMode="auto">
          <a:xfrm>
            <a:off x="3860800" y="1809750"/>
            <a:ext cx="908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400 km</a:t>
            </a:r>
          </a:p>
          <a:p>
            <a:pPr eaLnBrk="1" hangingPunct="1"/>
            <a:r>
              <a:rPr lang="en-US" sz="1800"/>
              <a:t>deep</a:t>
            </a:r>
          </a:p>
        </p:txBody>
      </p:sp>
      <p:sp>
        <p:nvSpPr>
          <p:cNvPr id="85003" name="TextBox 12"/>
          <p:cNvSpPr txBox="1">
            <a:spLocks noChangeArrowheads="1"/>
          </p:cNvSpPr>
          <p:nvPr/>
        </p:nvSpPr>
        <p:spPr bwMode="auto">
          <a:xfrm>
            <a:off x="4741863" y="3074988"/>
            <a:ext cx="1528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Background</a:t>
            </a:r>
          </a:p>
          <a:p>
            <a:pPr eaLnBrk="1" hangingPunct="1"/>
            <a:r>
              <a:rPr lang="en-US" sz="1800"/>
              <a:t>200 km depth</a:t>
            </a:r>
          </a:p>
        </p:txBody>
      </p:sp>
      <p:sp>
        <p:nvSpPr>
          <p:cNvPr id="85004" name="TextBox 13"/>
          <p:cNvSpPr txBox="1">
            <a:spLocks noChangeArrowheads="1"/>
          </p:cNvSpPr>
          <p:nvPr/>
        </p:nvSpPr>
        <p:spPr bwMode="auto">
          <a:xfrm>
            <a:off x="3533775" y="4316413"/>
            <a:ext cx="62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200</a:t>
            </a:r>
          </a:p>
          <a:p>
            <a:pPr eaLnBrk="1" hangingPunct="1"/>
            <a:r>
              <a:rPr lang="en-US" sz="1800"/>
              <a:t>km</a:t>
            </a:r>
          </a:p>
        </p:txBody>
      </p:sp>
      <p:sp>
        <p:nvSpPr>
          <p:cNvPr id="85005" name="TextBox 14"/>
          <p:cNvSpPr txBox="1">
            <a:spLocks noChangeArrowheads="1"/>
          </p:cNvSpPr>
          <p:nvPr/>
        </p:nvSpPr>
        <p:spPr bwMode="auto">
          <a:xfrm>
            <a:off x="2082800" y="2508250"/>
            <a:ext cx="1644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Broad upwellings from MORB source</a:t>
            </a:r>
          </a:p>
        </p:txBody>
      </p:sp>
      <p:cxnSp>
        <p:nvCxnSpPr>
          <p:cNvPr id="17" name="Straight Arrow Connector 16"/>
          <p:cNvCxnSpPr/>
          <p:nvPr/>
        </p:nvCxnSpPr>
        <p:spPr>
          <a:xfrm flipV="1">
            <a:off x="2905125" y="2211388"/>
            <a:ext cx="955675" cy="2524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6" idx="0"/>
          </p:cNvCxnSpPr>
          <p:nvPr/>
        </p:nvCxnSpPr>
        <p:spPr>
          <a:xfrm>
            <a:off x="2513013" y="3708400"/>
            <a:ext cx="658812" cy="320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5008" name="TextBox 22"/>
          <p:cNvSpPr txBox="1">
            <a:spLocks noChangeArrowheads="1"/>
          </p:cNvSpPr>
          <p:nvPr/>
        </p:nvSpPr>
        <p:spPr bwMode="auto">
          <a:xfrm>
            <a:off x="2216150" y="1905000"/>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depths</a:t>
            </a:r>
          </a:p>
        </p:txBody>
      </p:sp>
      <p:sp>
        <p:nvSpPr>
          <p:cNvPr id="85009" name="TextBox 23"/>
          <p:cNvSpPr txBox="1">
            <a:spLocks noChangeArrowheads="1"/>
          </p:cNvSpPr>
          <p:nvPr/>
        </p:nvSpPr>
        <p:spPr bwMode="auto">
          <a:xfrm rot="-5400000">
            <a:off x="3978275" y="5230813"/>
            <a:ext cx="796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t>ridge</a:t>
            </a:r>
          </a:p>
        </p:txBody>
      </p:sp>
      <p:sp>
        <p:nvSpPr>
          <p:cNvPr id="85010" name="TextBox 24"/>
          <p:cNvSpPr txBox="1">
            <a:spLocks noChangeArrowheads="1"/>
          </p:cNvSpPr>
          <p:nvPr/>
        </p:nvSpPr>
        <p:spPr bwMode="auto">
          <a:xfrm>
            <a:off x="2197100" y="1162050"/>
            <a:ext cx="14049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Map view</a:t>
            </a:r>
          </a:p>
        </p:txBody>
      </p:sp>
    </p:spTree>
    <p:extLst>
      <p:ext uri="{BB962C8B-B14F-4D97-AF65-F5344CB8AC3E}">
        <p14:creationId xmlns:p14="http://schemas.microsoft.com/office/powerpoint/2010/main" val="214375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236663"/>
            <a:ext cx="30353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0013" y="1236663"/>
            <a:ext cx="48387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428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581</TotalTime>
  <Words>2069</Words>
  <Application>Microsoft Macintosh PowerPoint</Application>
  <PresentationFormat>On-screen Show (4:3)</PresentationFormat>
  <Paragraphs>246</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Velocity anomalies &amp; anisotropy change abruptly at 220 km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Deep ridges</dc:subject>
  <dc:creator>Don Anderson</dc:creator>
  <cp:keywords/>
  <dc:description/>
  <cp:lastModifiedBy>Don Anderson</cp:lastModifiedBy>
  <cp:revision>14</cp:revision>
  <dcterms:created xsi:type="dcterms:W3CDTF">2013-06-24T03:39:10Z</dcterms:created>
  <dcterms:modified xsi:type="dcterms:W3CDTF">2013-10-05T23:42:34Z</dcterms:modified>
  <cp:category/>
</cp:coreProperties>
</file>